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67" r:id="rId2"/>
    <p:sldId id="260" r:id="rId3"/>
    <p:sldId id="376" r:id="rId4"/>
    <p:sldId id="262" r:id="rId5"/>
    <p:sldId id="380" r:id="rId6"/>
    <p:sldId id="379" r:id="rId7"/>
    <p:sldId id="292" r:id="rId8"/>
    <p:sldId id="263" r:id="rId9"/>
    <p:sldId id="293" r:id="rId10"/>
    <p:sldId id="294" r:id="rId11"/>
    <p:sldId id="295" r:id="rId12"/>
    <p:sldId id="296" r:id="rId13"/>
    <p:sldId id="297" r:id="rId14"/>
    <p:sldId id="298" r:id="rId15"/>
    <p:sldId id="381" r:id="rId16"/>
    <p:sldId id="382" r:id="rId17"/>
    <p:sldId id="383" r:id="rId18"/>
    <p:sldId id="305" r:id="rId19"/>
    <p:sldId id="359" r:id="rId20"/>
    <p:sldId id="373" r:id="rId21"/>
    <p:sldId id="367" r:id="rId22"/>
    <p:sldId id="371" r:id="rId23"/>
    <p:sldId id="372" r:id="rId24"/>
    <p:sldId id="361" r:id="rId25"/>
    <p:sldId id="360" r:id="rId26"/>
    <p:sldId id="374" r:id="rId27"/>
    <p:sldId id="365" r:id="rId28"/>
    <p:sldId id="366" r:id="rId29"/>
    <p:sldId id="306" r:id="rId30"/>
    <p:sldId id="307" r:id="rId31"/>
    <p:sldId id="308" r:id="rId32"/>
    <p:sldId id="309" r:id="rId33"/>
    <p:sldId id="310" r:id="rId34"/>
    <p:sldId id="375" r:id="rId35"/>
    <p:sldId id="330" r:id="rId36"/>
    <p:sldId id="311" r:id="rId37"/>
    <p:sldId id="314" r:id="rId38"/>
    <p:sldId id="335" r:id="rId39"/>
    <p:sldId id="384" r:id="rId40"/>
    <p:sldId id="315" r:id="rId41"/>
    <p:sldId id="316" r:id="rId42"/>
    <p:sldId id="349" r:id="rId43"/>
    <p:sldId id="350" r:id="rId44"/>
    <p:sldId id="317" r:id="rId45"/>
    <p:sldId id="318" r:id="rId46"/>
    <p:sldId id="370" r:id="rId47"/>
    <p:sldId id="378" r:id="rId48"/>
    <p:sldId id="385" r:id="rId49"/>
    <p:sldId id="319" r:id="rId50"/>
    <p:sldId id="320" r:id="rId51"/>
    <p:sldId id="351" r:id="rId52"/>
    <p:sldId id="321" r:id="rId53"/>
    <p:sldId id="322" r:id="rId54"/>
    <p:sldId id="323" r:id="rId55"/>
    <p:sldId id="324" r:id="rId56"/>
    <p:sldId id="353" r:id="rId57"/>
    <p:sldId id="354" r:id="rId58"/>
    <p:sldId id="355" r:id="rId59"/>
    <p:sldId id="356" r:id="rId60"/>
    <p:sldId id="325" r:id="rId61"/>
    <p:sldId id="327" r:id="rId62"/>
    <p:sldId id="332" r:id="rId63"/>
    <p:sldId id="336" r:id="rId64"/>
    <p:sldId id="352" r:id="rId65"/>
    <p:sldId id="340" r:id="rId66"/>
    <p:sldId id="341" r:id="rId67"/>
    <p:sldId id="346" r:id="rId68"/>
    <p:sldId id="357" r:id="rId69"/>
    <p:sldId id="377" r:id="rId70"/>
    <p:sldId id="343" r:id="rId71"/>
    <p:sldId id="358" r:id="rId72"/>
    <p:sldId id="368" r:id="rId73"/>
    <p:sldId id="369" r:id="rId74"/>
    <p:sldId id="345" r:id="rId75"/>
    <p:sldId id="328" r:id="rId76"/>
    <p:sldId id="301" r:id="rId77"/>
    <p:sldId id="302" r:id="rId78"/>
    <p:sldId id="303" r:id="rId79"/>
    <p:sldId id="304" r:id="rId80"/>
    <p:sldId id="299" r:id="rId81"/>
    <p:sldId id="344" r:id="rId82"/>
    <p:sldId id="331" r:id="rId83"/>
    <p:sldId id="333" r:id="rId84"/>
    <p:sldId id="337" r:id="rId85"/>
    <p:sldId id="338" r:id="rId86"/>
    <p:sldId id="339" r:id="rId87"/>
    <p:sldId id="300" r:id="rId88"/>
    <p:sldId id="269" r:id="rId89"/>
    <p:sldId id="272" r:id="rId90"/>
    <p:sldId id="285" r:id="rId91"/>
    <p:sldId id="287" r:id="rId92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9999"/>
    <a:srgbClr val="996600"/>
    <a:srgbClr val="CC3300"/>
    <a:srgbClr val="FF3300"/>
    <a:srgbClr val="00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B3FAD-5586-BAC7-AFE5-97CE71AAFC31}" v="13" dt="2024-11-11T14:30:21.100"/>
    <p1510:client id="{A456A8BF-8F15-CD52-E9A6-2EAD8D5F7B21}" v="75" dt="2024-11-11T17:53:54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DFE2BC-A8BB-403D-968E-A9618F6910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0FCCFBD-9168-4B97-90F9-C7C8978257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F51783EE-926E-4A77-90E8-7CC675E19E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9378B36-409D-42F8-AE9C-942EF450F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31B6C82E-BED2-4D09-85E4-CDB89A892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CFA7308E-8176-441E-B6E3-9A6973B29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03B4DD7-6F3B-4390-8749-8A0700812110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6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7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4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8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8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95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5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95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47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97D5378-DD75-45A1-9168-4C8896EA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7">
            <a:extLst>
              <a:ext uri="{FF2B5EF4-FFF2-40B4-BE49-F238E27FC236}">
                <a16:creationId xmlns:a16="http://schemas.microsoft.com/office/drawing/2014/main" id="{AD10668E-46F9-439E-B37F-45430ED2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97638"/>
            <a:ext cx="1447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25-3-14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ivethirtyeight.com/2016-election-forecast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nytimes.com/2022/09/01/us/politics/alaska-voting-system-mary-peltola.html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kbAmRv3wrs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qWwV3xk9Qk?feature=oembed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slide" Target="slide8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" Target="slide8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7.wmf"/><Relationship Id="rId7" Type="http://schemas.openxmlformats.org/officeDocument/2006/relationships/oleObject" Target="../embeddings/oleObject9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oleObject" Target="../embeddings/oleObject8.bin"/><Relationship Id="rId9" Type="http://schemas.openxmlformats.org/officeDocument/2006/relationships/slide" Target="slide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62.emf"/><Relationship Id="rId7" Type="http://schemas.openxmlformats.org/officeDocument/2006/relationships/image" Target="../media/image6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6" Type="http://schemas.openxmlformats.org/officeDocument/2006/relationships/slide" Target="slide63.x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17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73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9A3D71B-5BFF-47FF-B0EA-EE2C2582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33400"/>
            <a:ext cx="5867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sistemas electorales</a:t>
            </a:r>
            <a:endParaRPr lang="es-ES" altLang="es-MX" sz="6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3882A155-AB2A-662D-719F-82D2FC92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4" y="-256068"/>
            <a:ext cx="6828969" cy="6760536"/>
          </a:xfrm>
          <a:prstGeom prst="rect">
            <a:avLst/>
          </a:prstGeom>
        </p:spPr>
      </p:pic>
      <p:sp>
        <p:nvSpPr>
          <p:cNvPr id="9219" name="AutoShape 10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D8D334-4A6D-4111-BAA1-8E4F6F9C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" y="5979886"/>
            <a:ext cx="6096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9220" name="Line 1030">
            <a:extLst>
              <a:ext uri="{FF2B5EF4-FFF2-40B4-BE49-F238E27FC236}">
                <a16:creationId xmlns:a16="http://schemas.microsoft.com/office/drawing/2014/main" id="{BF5B2BA8-8890-4E43-974D-5A1DEA800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6221186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21" name="AutoShape 103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D3F623-A3CF-45F8-ADCC-83A856DA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60579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9222" name="Text Box 1032">
            <a:extLst>
              <a:ext uri="{FF2B5EF4-FFF2-40B4-BE49-F238E27FC236}">
                <a16:creationId xmlns:a16="http://schemas.microsoft.com/office/drawing/2014/main" id="{FFD7662D-013E-48AA-8CAA-5567906E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7" y="6408057"/>
            <a:ext cx="114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familias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122D09B-46FF-42B3-846D-D4F417DE3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4A41070B-BEEB-47B5-9BDA-40BAEF35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Simplicidad, voto fácil de entender y contar, representación individual y geográfica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074ACC76-8D66-44CB-B35E-8D0F622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63966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Tiende a reducir el espectro a 2 opciones que se alternan en el poder 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B491D9DB-1E1C-4A13-8520-1E8EC896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38116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subsistencia de extremistas (salvo los que tienen apoyo concentrado) 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8A0CD7C1-7DCE-4D08-8D2C-C0B59B6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Facilita la elección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cand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independientes</a:t>
            </a: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F7682632-0780-4E9F-811A-058E8C976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819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5" grpId="0" autoUpdateAnimBg="0"/>
      <p:bldP spid="7578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>
            <a:extLst>
              <a:ext uri="{FF2B5EF4-FFF2-40B4-BE49-F238E27FC236}">
                <a16:creationId xmlns:a16="http://schemas.microsoft.com/office/drawing/2014/main" id="{3D97E139-F75C-461F-9552-83387CE5665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5143500" cy="6858000"/>
            <a:chOff x="2520" y="0"/>
            <a:chExt cx="3240" cy="4320"/>
          </a:xfrm>
        </p:grpSpPr>
        <p:pic>
          <p:nvPicPr>
            <p:cNvPr id="11267" name="Picture 2" descr="C:\Documents and Settings\Eric\My Documents\My Pictures\2005_11_16\IMG_0249.JPG">
              <a:extLst>
                <a:ext uri="{FF2B5EF4-FFF2-40B4-BE49-F238E27FC236}">
                  <a16:creationId xmlns:a16="http://schemas.microsoft.com/office/drawing/2014/main" id="{833F42C9-60AF-47DD-A865-CA39949E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0"/>
              <a:ext cx="3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" name="Text Box 3">
              <a:extLst>
                <a:ext uri="{FF2B5EF4-FFF2-40B4-BE49-F238E27FC236}">
                  <a16:creationId xmlns:a16="http://schemas.microsoft.com/office/drawing/2014/main" id="{B8B9DB34-1F51-4841-A369-44428819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0"/>
              <a:ext cx="1344" cy="2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Boleta FPTF india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Eric\My Documents\My Pictures\2005_11_16\IMG_0255.JPG">
            <a:extLst>
              <a:ext uri="{FF2B5EF4-FFF2-40B4-BE49-F238E27FC236}">
                <a16:creationId xmlns:a16="http://schemas.microsoft.com/office/drawing/2014/main" id="{6DAC3ADB-3B0C-40CA-AA33-DDD3B89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62400" cy="2971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1FBDC7B-98B2-4AEB-A6ED-38099DC6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708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palestina</a:t>
            </a:r>
          </a:p>
        </p:txBody>
      </p:sp>
      <p:pic>
        <p:nvPicPr>
          <p:cNvPr id="12292" name="Picture 4" descr="C:\Documents and Settings\Eric\My Documents\My Pictures\2005_11_16\IMG_0256.JPG">
            <a:extLst>
              <a:ext uri="{FF2B5EF4-FFF2-40B4-BE49-F238E27FC236}">
                <a16:creationId xmlns:a16="http://schemas.microsoft.com/office/drawing/2014/main" id="{C2FC68A0-2FF3-4A64-AB55-7D9CE893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3486150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B54EAFC-C4A2-421B-B62D-F5F8450D7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51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keniana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25FEBDB-DD9F-49CA-9FD2-72B15FBF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46206C1-EDAE-4238-B8AB-C7D860B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Subrepresenta a partidos chicos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E8C0CFC6-933C-4FFE-A996-FC89EE49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Minorías sin representación. Con tensiones étnicas, raro que un afroamericano represente un distrito con mayoría blanca</a:t>
            </a:r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A33B5774-80B2-4B0A-8910-793BE4AF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Desfavorece la representación femenina</a:t>
            </a: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E3D8681C-5B25-4E17-88DD-216274F0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élite se descoordina puede ganar la minoría</a:t>
            </a:r>
          </a:p>
        </p:txBody>
      </p:sp>
      <p:sp>
        <p:nvSpPr>
          <p:cNvPr id="78858" name="Text Box 10">
            <a:extLst>
              <a:ext uri="{FF2B5EF4-FFF2-40B4-BE49-F238E27FC236}">
                <a16:creationId xmlns:a16="http://schemas.microsoft.com/office/drawing/2014/main" id="{58063307-B184-4631-94BD-A6DE2734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482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Vote-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seat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swings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muy variables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(depende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distrib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geográfica del voto)</a:t>
            </a:r>
          </a:p>
        </p:txBody>
      </p:sp>
      <p:sp>
        <p:nvSpPr>
          <p:cNvPr id="78859" name="Text Box 11">
            <a:extLst>
              <a:ext uri="{FF2B5EF4-FFF2-40B4-BE49-F238E27FC236}">
                <a16:creationId xmlns:a16="http://schemas.microsoft.com/office/drawing/2014/main" id="{B057B0FC-0FFB-476B-A34E-41087EE5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716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8860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07FB15-D79F-4A3A-971A-D9065E32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970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B33F2035-BACB-4C0F-A5F0-A5505464E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1625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8864" name="Text Box 16">
            <a:extLst>
              <a:ext uri="{FF2B5EF4-FFF2-40B4-BE49-F238E27FC236}">
                <a16:creationId xmlns:a16="http://schemas.microsoft.com/office/drawing/2014/main" id="{1E58D1AF-58A9-46B0-8D06-3B538AD37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5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fácil distorsionar 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gerrymanders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4" grpId="0" autoUpdateAnimBg="0"/>
      <p:bldP spid="78855" grpId="0" autoUpdateAnimBg="0"/>
      <p:bldP spid="78857" grpId="0" autoUpdateAnimBg="0"/>
      <p:bldP spid="78858" grpId="0" autoUpdateAnimBg="0"/>
      <p:bldP spid="78859" grpId="0" autoUpdateAnimBg="0"/>
      <p:bldP spid="78860" grpId="0" animBg="1"/>
      <p:bldP spid="7886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Liberales británicos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AAAAAAD-3A3F-A736-53B2-2C4F9ADF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8" y="1371600"/>
            <a:ext cx="4114800" cy="41148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A28F561-8933-FA6D-DAB8-17E1F691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24" y="13716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Liberales británicos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5FC941C-82BD-1705-48D2-0B6A91C7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67" y="1147273"/>
            <a:ext cx="5482126" cy="54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Bélgica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D8B5BCB-34E6-C571-AC07-8E133E39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8" y="1264778"/>
            <a:ext cx="5204388" cy="5183024"/>
          </a:xfrm>
          <a:prstGeom prst="rect">
            <a:avLst/>
          </a:prstGeom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396AE879-A133-4F1D-B4C0-1296443B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213" y="5689997"/>
            <a:ext cx="23190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dirty="0">
                <a:latin typeface="Calibri"/>
                <a:ea typeface="Calibri"/>
                <a:cs typeface="Calibri"/>
              </a:rPr>
              <a:t>Duverger 1952, </a:t>
            </a:r>
            <a:br>
              <a:rPr lang="en-US" altLang="es-MX" dirty="0">
                <a:latin typeface="Calibri"/>
                <a:ea typeface="Calibri"/>
                <a:cs typeface="Calibri"/>
              </a:rPr>
            </a:br>
            <a:r>
              <a:rPr lang="en-US" altLang="es-MX" dirty="0">
                <a:latin typeface="Calibri"/>
                <a:ea typeface="Calibri"/>
                <a:cs typeface="Calibri"/>
              </a:rPr>
              <a:t>pp. 317 y 340</a:t>
            </a:r>
            <a:endParaRPr lang="en-US" altLang="es-MX" dirty="0">
              <a:latin typeface="Calibri" panose="020F0502020204030204" pitchFamily="34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41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>
            <a:extLst>
              <a:ext uri="{FF2B5EF4-FFF2-40B4-BE49-F238E27FC236}">
                <a16:creationId xmlns:a16="http://schemas.microsoft.com/office/drawing/2014/main" id="{4D7FCC0B-F74B-43A0-AF81-BC53D4F3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86" y="1621064"/>
            <a:ext cx="6027057" cy="45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2">
            <a:extLst>
              <a:ext uri="{FF2B5EF4-FFF2-40B4-BE49-F238E27FC236}">
                <a16:creationId xmlns:a16="http://schemas.microsoft.com/office/drawing/2014/main" id="{FC17E3C4-FB66-483C-B573-F126C18C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6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Puedes llevar la contigüidad al límite...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0E47F21-9646-403F-A064-4251C9E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3" y="952982"/>
            <a:ext cx="8534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405245C-4E97-4A35-B788-952C1B9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77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democracia *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representativa*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D25505F1-E130-43E7-B8B5-AB64969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"/>
            <a:ext cx="396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electoral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286B8104-3C23-4021-8C19-8AA82644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elemento más fundamental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democracia liberal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4033FEE-20B8-498A-85F7-3952BAEF7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¿Quién te </a:t>
            </a:r>
            <a:r>
              <a:rPr lang="es-MX" altLang="es-MX" sz="3200" dirty="0">
                <a:solidFill>
                  <a:srgbClr val="FF3300"/>
                </a:solidFill>
                <a:latin typeface="Calibri"/>
                <a:cs typeface="Calibri"/>
              </a:rPr>
              <a:t>representará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en los órganos del gobierno?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C6CC977D-803C-48F2-B985-832961283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82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Esta es la función del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C2A59A2-3AAE-4247-AD09-517B6076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6934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</a:t>
            </a: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SE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es el conjunto de métodos y fórmulas que traducen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votos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escaños</a:t>
            </a: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6151" grpId="0" autoUpdateAnimBg="0"/>
      <p:bldP spid="6152" grpId="0" autoUpdateAnimBg="0"/>
      <p:bldP spid="615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195368FC-3F81-4579-BF8C-7195284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83" y="740189"/>
            <a:ext cx="7141579" cy="5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Art. 2 obliga a gobiernos a tomarlas en cuenta. En 2005, IFE adoptó criterio de agrupar municipios con &gt;40% indígenas en mismo distrito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comunidades indígenas en México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2015: demanda de Santiago Jamiltepec (mixteco) por estar en distrito de chatinos. TEPJF falló que no basta dato censal, INE debe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consultar</a:t>
            </a:r>
          </a:p>
          <a:p>
            <a:pPr algn="l">
              <a:spcBef>
                <a:spcPct val="50000"/>
              </a:spcBef>
            </a:pPr>
            <a:r>
              <a:rPr lang="es-MX" sz="3200" dirty="0">
                <a:latin typeface="Times New Roman"/>
                <a:cs typeface="Times New Roman"/>
              </a:rPr>
              <a:t>SUP-RAP-677/2015</a:t>
            </a:r>
            <a:endParaRPr lang="es-MX" dirty="0"/>
          </a:p>
        </p:txBody>
      </p:sp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5E0D08EE-909D-1275-5C16-5192FBD9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45" y="4884697"/>
            <a:ext cx="2743200" cy="183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1432D440-9AA1-4F55-9C23-AF7F306C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1.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(prorrateo) de 300 distritos a los 32 con el último censo de población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2. Algoritmo optimizador produce un mapa preliminar para cada estado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3. Los partidos proponen cambios al mapa (dos rondas de revisión)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4. En consejo técnico somete el mapa definitivo para que el Consejo General lo apruebe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2E433181-4AF7-4B3C-9552-AE89C43FE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proceso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México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59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3EE9AE28-AFA0-4999-A714-4927C45F3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19323"/>
            <a:ext cx="850880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cuota (precio de 1 escaño) Q =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pob.nal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300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Primera asignación es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pob.edo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Q (redondeado hacia abajo)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Dos escaños mínimo a cada estado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Sobrantes a estados con restos mayores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Debe usarse el censo más reciente... pero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Nada obliga a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redistritar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lo antes posible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7 años de atraso promedio: 1997, 2006, 2018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6224D0D2-328C-4937-A6B9-BA3FA1E1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método Hamilton de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endParaRPr lang="es-MX" altLang="es-MX" sz="3200" i="1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67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C93008-F631-491F-83B5-DAAD69A6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36613"/>
            <a:ext cx="75819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C4EF721-6414-47B4-BED9-30E73676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49275"/>
            <a:ext cx="58356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1E68D9FB-4617-405B-A096-54FCF1A5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6" y="3886386"/>
            <a:ext cx="7334491" cy="956470"/>
          </a:xfrm>
          <a:prstGeom prst="rect">
            <a:avLst/>
          </a:prstGeom>
        </p:spPr>
      </p:pic>
      <p:sp>
        <p:nvSpPr>
          <p:cNvPr id="4" name="Text Box 2050">
            <a:extLst>
              <a:ext uri="{FF2B5EF4-FFF2-40B4-BE49-F238E27FC236}">
                <a16:creationId xmlns:a16="http://schemas.microsoft.com/office/drawing/2014/main" id="{312B9C02-9AAC-4144-B6A3-D4ADA00D8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48260"/>
            <a:ext cx="8508803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Distritos no cruzan líneas estatales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Optimización automatizada -&gt; propuesta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Partidos proponen cambios, deben mejorar el "score"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rgbClr val="000000"/>
                </a:solidFill>
                <a:latin typeface="Calibri"/>
                <a:cs typeface="Calibri"/>
              </a:rPr>
              <a:t>Se ha tolerado desviación poblacional +/- 15%!</a:t>
            </a:r>
          </a:p>
        </p:txBody>
      </p:sp>
      <p:sp>
        <p:nvSpPr>
          <p:cNvPr id="6" name="Text Box 2051">
            <a:extLst>
              <a:ext uri="{FF2B5EF4-FFF2-40B4-BE49-F238E27FC236}">
                <a16:creationId xmlns:a16="http://schemas.microsoft.com/office/drawing/2014/main" id="{10043AE8-7D65-4FEE-B872-E4C118D17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por expertos desde 1997</a:t>
            </a:r>
          </a:p>
        </p:txBody>
      </p:sp>
    </p:spTree>
    <p:extLst>
      <p:ext uri="{BB962C8B-B14F-4D97-AF65-F5344CB8AC3E}">
        <p14:creationId xmlns:p14="http://schemas.microsoft.com/office/powerpoint/2010/main" val="155229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3376E-AEE8-44AD-8305-2D4A591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92150"/>
            <a:ext cx="5778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C81AAF9-F5AE-45AE-A80F-9BFC46C4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44675"/>
            <a:ext cx="8181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>
            <a:extLst>
              <a:ext uri="{FF2B5EF4-FFF2-40B4-BE49-F238E27FC236}">
                <a16:creationId xmlns:a16="http://schemas.microsoft.com/office/drawing/2014/main" id="{0E2BAFB3-1107-4F19-B98F-78764E6C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M&gt;1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ganan los M candidatos más votados</a:t>
            </a:r>
          </a:p>
        </p:txBody>
      </p:sp>
      <p:sp>
        <p:nvSpPr>
          <p:cNvPr id="24579" name="Text Box 2051">
            <a:extLst>
              <a:ext uri="{FF2B5EF4-FFF2-40B4-BE49-F238E27FC236}">
                <a16:creationId xmlns:a16="http://schemas.microsoft.com/office/drawing/2014/main" id="{D2E23D13-3498-48A6-B4F7-3BC1C09D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BV: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block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4" name="Text Box 2052">
            <a:extLst>
              <a:ext uri="{FF2B5EF4-FFF2-40B4-BE49-F238E27FC236}">
                <a16:creationId xmlns:a16="http://schemas.microsoft.com/office/drawing/2014/main" id="{A969E20E-8761-407F-90BD-1C21F52D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844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suele votar por individuos y elector no está obligado a usar todos sus votos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Fomenta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personal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Text Box 2053">
            <a:extLst>
              <a:ext uri="{FF2B5EF4-FFF2-40B4-BE49-F238E27FC236}">
                <a16:creationId xmlns:a16="http://schemas.microsoft.com/office/drawing/2014/main" id="{F70B07F6-88EA-43D1-B7D9-BAE973EF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180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UK sXIX; hoy Islas Caimán, Malvinas, Kuwait, Laos, Líbano, Palestina, Siria...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Suelen ser sistemas con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partidos débiles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4" grpId="0" autoUpdateAnimBg="0"/>
      <p:bldP spid="8704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8587A652-ED9C-47F3-2C61-CEAD3154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77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Interés reciente (relativamente)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30F313F6-58EE-5983-CCCC-85276ADB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4725"/>
            <a:ext cx="8288338" cy="52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457200" indent="-4572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l" eaLnBrk="1" hangingPunct="1">
              <a:spcBef>
                <a:spcPts val="3600"/>
              </a:spcBef>
              <a:spcAft>
                <a:spcPts val="0"/>
              </a:spcAft>
            </a:pP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Tan fundamental y aparentemente trivial que la teoría democrática a </a:t>
            </a:r>
            <a:b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menudo omite su discusión: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 vota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 cuenta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gana el más votado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0" indent="0" algn="l">
              <a:spcBef>
                <a:spcPts val="3600"/>
              </a:spcBef>
              <a:spcAft>
                <a:spcPts val="0"/>
              </a:spcAft>
            </a:pP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Paradojas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</a:rPr>
              <a:t>social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</a:rPr>
              <a:t>choice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, </a:t>
            </a:r>
            <a:br>
              <a:rPr lang="en-US" dirty="0"/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diversidad institucional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43">
            <a:extLst>
              <a:ext uri="{FF2B5EF4-FFF2-40B4-BE49-F238E27FC236}">
                <a16:creationId xmlns:a16="http://schemas.microsoft.com/office/drawing/2014/main" id="{BDEBD572-1619-5A57-9AFA-FD37D125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566636"/>
            <a:ext cx="36718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40D1DD7A-D4C3-428D-5216-496EE4888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461" y="4148894"/>
            <a:ext cx="4165600" cy="178510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Cómputo Xico, Ver 2010</a:t>
            </a:r>
            <a:endParaRPr lang="en-US" altLang="es-MX" sz="200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PAN</a:t>
            </a:r>
            <a:r>
              <a:rPr lang="en-US" altLang="es-MX" sz="2000">
                <a:latin typeface="Calibri" panose="020F0502020204030204" pitchFamily="34" charset="0"/>
              </a:rPr>
              <a:t> </a:t>
            </a: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			5,074 votos</a:t>
            </a:r>
            <a:r>
              <a:rPr lang="en-US" altLang="es-MX" sz="2000">
                <a:latin typeface="Calibri" panose="020F0502020204030204" pitchFamily="34" charset="0"/>
              </a:rPr>
              <a:t>  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009900"/>
                </a:solidFill>
                <a:latin typeface="Calibri" panose="020F0502020204030204" pitchFamily="34" charset="0"/>
              </a:rPr>
              <a:t>PRI-PVEM-PRV		4,468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  <a:t>PRD-PT-Conver.		1,680</a:t>
            </a:r>
            <a:b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66FFFF"/>
                </a:solidFill>
                <a:latin typeface="Calibri" panose="020F0502020204030204" pitchFamily="34" charset="0"/>
              </a:rPr>
              <a:t>PANAL			1,414</a:t>
            </a:r>
            <a:endParaRPr lang="en-US" altLang="es-MX" sz="2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2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D7E9ECC-51B2-4AEA-BCEF-EB3166F7D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09C5394-D630-4707-AC11-14ED8B0D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FPTP, mantiene la posibilidad de premiar o castigar el desempeño individual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1CE27620-94CD-483B-AD9E-FF47AE7A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Premia a los partidos bien organizados y coherentes en un distrito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BB203A8-805E-4D12-81E7-95EABCD4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Ceteris paribus,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reduce sobrerrepresentación del ganador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546AC889-AE42-42A8-AD3D-DE45A57F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los seguidores de un partido tienden a votar por partido y no por candidato, exacerba la sobrerrepresentación del ganador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805EA838-8774-43A7-A265-27A8CCAA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3FCD95CE-DE8B-4D67-BB66-5C6A763F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competencia intra-partidista, suele debilitar a los partidos y generar mucho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pork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CA747007-759A-44DF-B08F-305CC399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UK, Tailandia y Filipinas abandonaron el BV por estas razones</a:t>
            </a:r>
          </a:p>
        </p:txBody>
      </p:sp>
      <p:sp>
        <p:nvSpPr>
          <p:cNvPr id="91142" name="Text Box 6">
            <a:extLst>
              <a:ext uri="{FF2B5EF4-FFF2-40B4-BE49-F238E27FC236}">
                <a16:creationId xmlns:a16="http://schemas.microsoft.com/office/drawing/2014/main" id="{9E9E3087-4E30-43FD-925A-A69F3F51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(No cuando todos tienen seguidores así…)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utoUpdateAnimBg="0"/>
      <p:bldP spid="91140" grpId="0" autoUpdateAnimBg="0"/>
      <p:bldP spid="91141" grpId="0" autoUpdateAnimBg="0"/>
      <p:bldP spid="9114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026">
            <a:extLst>
              <a:ext uri="{FF2B5EF4-FFF2-40B4-BE49-F238E27FC236}">
                <a16:creationId xmlns:a16="http://schemas.microsoft.com/office/drawing/2014/main" id="{BC008F5C-6B47-4233-B4CF-6E74E491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partido con más votos se lleva los M escaños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F3CCB7AC-B717-4503-8744-312D5E77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PBV: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party block vote</a:t>
            </a:r>
          </a:p>
        </p:txBody>
      </p:sp>
      <p:sp>
        <p:nvSpPr>
          <p:cNvPr id="93188" name="Text Box 1028">
            <a:extLst>
              <a:ext uri="{FF2B5EF4-FFF2-40B4-BE49-F238E27FC236}">
                <a16:creationId xmlns:a16="http://schemas.microsoft.com/office/drawing/2014/main" id="{5BF5DC38-FF91-435D-9E71-13248387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 especial de FPTP</a:t>
            </a:r>
          </a:p>
        </p:txBody>
      </p:sp>
      <p:sp>
        <p:nvSpPr>
          <p:cNvPr id="93189" name="Text Box 1029">
            <a:extLst>
              <a:ext uri="{FF2B5EF4-FFF2-40B4-BE49-F238E27FC236}">
                <a16:creationId xmlns:a16="http://schemas.microsoft.com/office/drawing/2014/main" id="{952E42C4-4A00-4A20-AA3D-36760CE8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Casos: Camerún, Chad,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Djibutí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Singapur,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y </a:t>
            </a: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el colegio electoral de EEUU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8" grpId="0" autoUpdateAnimBg="0"/>
      <p:bldP spid="9318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4CC42CF9-309E-4ED5-8948-5AAB8FA3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el partido puede nominar candidatos de distintas facciones del partido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E372CBB-AD0A-4B05-8DEF-FB16E25C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B82FAA3B-4F74-486E-B3FA-921DE7A3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9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Util en caso de tensiones étnicas entre grupos que viven mezclados: permite balancear la representación en cada distrito </a:t>
            </a:r>
          </a:p>
        </p:txBody>
      </p:sp>
      <p:sp>
        <p:nvSpPr>
          <p:cNvPr id="95237" name="Text Box 5">
            <a:extLst>
              <a:ext uri="{FF2B5EF4-FFF2-40B4-BE49-F238E27FC236}">
                <a16:creationId xmlns:a16="http://schemas.microsoft.com/office/drawing/2014/main" id="{EDCFE14B-74B1-4487-8A66-AD82DB6B0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 anterior puede incluso hacerse obligatorio, como en Djibutí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utoUpdateAnimBg="0"/>
      <p:bldP spid="95236" grpId="0" autoUpdateAnimBg="0"/>
      <p:bldP spid="9523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0BCC5C2B-90D2-49A1-AAF4-5A30890E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3" y="995971"/>
            <a:ext cx="8974237" cy="48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2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88A31C8E-75C4-4D50-A368-C6A1CCB9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"/>
            <a:ext cx="7315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Composición étnica de Singapur</a:t>
            </a:r>
          </a:p>
        </p:txBody>
      </p:sp>
      <p:pic>
        <p:nvPicPr>
          <p:cNvPr id="29699" name="Picture 1027" descr="C:\Documents and Settings\emagar\Mis documentos\Mis imágenes\graph51b.gif">
            <a:extLst>
              <a:ext uri="{FF2B5EF4-FFF2-40B4-BE49-F238E27FC236}">
                <a16:creationId xmlns:a16="http://schemas.microsoft.com/office/drawing/2014/main" id="{D7CFD899-EF00-4099-8C57-99045927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705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emagar\Mis documentos\Mis imágenes\sing1.JPG">
            <a:extLst>
              <a:ext uri="{FF2B5EF4-FFF2-40B4-BE49-F238E27FC236}">
                <a16:creationId xmlns:a16="http://schemas.microsoft.com/office/drawing/2014/main" id="{5BD4466C-58C0-4F0A-B29B-A3621954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1027" descr="C:\Documents and Settings\emagar\Mis documentos\Mis imágenes\sing2.JPG">
            <a:extLst>
              <a:ext uri="{FF2B5EF4-FFF2-40B4-BE49-F238E27FC236}">
                <a16:creationId xmlns:a16="http://schemas.microsoft.com/office/drawing/2014/main" id="{A7F26BCC-7AFC-4C21-8660-629B7078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028" descr="C:\Documents and Settings\emagar\Mis documentos\Mis imágenes\sing3.JPG">
            <a:extLst>
              <a:ext uri="{FF2B5EF4-FFF2-40B4-BE49-F238E27FC236}">
                <a16:creationId xmlns:a16="http://schemas.microsoft.com/office/drawing/2014/main" id="{A78CD5D6-7B97-4D06-A757-98EBB1AF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oup 1039">
            <a:extLst>
              <a:ext uri="{FF2B5EF4-FFF2-40B4-BE49-F238E27FC236}">
                <a16:creationId xmlns:a16="http://schemas.microsoft.com/office/drawing/2014/main" id="{8EB48D94-7F61-4C49-B01E-8638A0A211B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4038600"/>
            <a:ext cx="1511300" cy="280988"/>
            <a:chOff x="3592" y="2640"/>
            <a:chExt cx="952" cy="177"/>
          </a:xfrm>
        </p:grpSpPr>
        <p:sp>
          <p:nvSpPr>
            <p:cNvPr id="30731" name="Line 1030">
              <a:extLst>
                <a:ext uri="{FF2B5EF4-FFF2-40B4-BE49-F238E27FC236}">
                  <a16:creationId xmlns:a16="http://schemas.microsoft.com/office/drawing/2014/main" id="{2C835F3A-223D-4AAD-8260-2FA7DB7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660"/>
              <a:ext cx="32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2" name="Line 1031">
              <a:extLst>
                <a:ext uri="{FF2B5EF4-FFF2-40B4-BE49-F238E27FC236}">
                  <a16:creationId xmlns:a16="http://schemas.microsoft.com/office/drawing/2014/main" id="{D770A9EC-D499-40CA-B9AA-0A29D338A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2660"/>
              <a:ext cx="286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3" name="Text Box 1032">
              <a:extLst>
                <a:ext uri="{FF2B5EF4-FFF2-40B4-BE49-F238E27FC236}">
                  <a16:creationId xmlns:a16="http://schemas.microsoft.com/office/drawing/2014/main" id="{26D75425-9966-463F-8840-C145847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0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 Box 1033">
              <a:extLst>
                <a:ext uri="{FF2B5EF4-FFF2-40B4-BE49-F238E27FC236}">
                  <a16:creationId xmlns:a16="http://schemas.microsoft.com/office/drawing/2014/main" id="{961121CF-B179-4CFA-B8B4-8EA2F99B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7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3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5" name="Text Box 1034">
              <a:extLst>
                <a:ext uri="{FF2B5EF4-FFF2-40B4-BE49-F238E27FC236}">
                  <a16:creationId xmlns:a16="http://schemas.microsoft.com/office/drawing/2014/main" id="{53571011-83C6-404B-A091-DF1F85D9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644"/>
              <a:ext cx="3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6km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7291" name="Rectangle 1035">
            <a:extLst>
              <a:ext uri="{FF2B5EF4-FFF2-40B4-BE49-F238E27FC236}">
                <a16:creationId xmlns:a16="http://schemas.microsoft.com/office/drawing/2014/main" id="{576FC312-D444-44C9-93F2-F377B27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3222625"/>
            <a:ext cx="438150" cy="393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Text Box 1036">
            <a:extLst>
              <a:ext uri="{FF2B5EF4-FFF2-40B4-BE49-F238E27FC236}">
                <a16:creationId xmlns:a16="http://schemas.microsoft.com/office/drawing/2014/main" id="{56CCCCC0-0CFA-4FB7-A833-6AD4234F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763"/>
            <a:ext cx="3810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caso de Singapur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1042">
            <a:extLst>
              <a:ext uri="{FF2B5EF4-FFF2-40B4-BE49-F238E27FC236}">
                <a16:creationId xmlns:a16="http://schemas.microsoft.com/office/drawing/2014/main" id="{32B41957-9403-4876-B6B0-83CA8C90F9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181600"/>
            <a:ext cx="8382000" cy="1219200"/>
            <a:chOff x="240" y="3264"/>
            <a:chExt cx="5280" cy="768"/>
          </a:xfrm>
        </p:grpSpPr>
        <p:graphicFrame>
          <p:nvGraphicFramePr>
            <p:cNvPr id="30729" name="Object 1040">
              <a:extLst>
                <a:ext uri="{FF2B5EF4-FFF2-40B4-BE49-F238E27FC236}">
                  <a16:creationId xmlns:a16="http://schemas.microsoft.com/office/drawing/2014/main" id="{3814B1BF-EAB1-41AE-9E6B-6BC28576C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458"/>
            <a:ext cx="5280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3772114" imgH="410084" progId="Excel.Sheet.8">
                    <p:embed/>
                  </p:oleObj>
                </mc:Choice>
                <mc:Fallback>
                  <p:oleObj name="Worksheet" r:id="rId5" imgW="3772114" imgH="410084" progId="Excel.Sheet.8">
                    <p:embed/>
                    <p:pic>
                      <p:nvPicPr>
                        <p:cNvPr id="30729" name="Object 1040">
                          <a:extLst>
                            <a:ext uri="{FF2B5EF4-FFF2-40B4-BE49-F238E27FC236}">
                              <a16:creationId xmlns:a16="http://schemas.microsoft.com/office/drawing/2014/main" id="{3814B1BF-EAB1-41AE-9E6B-6BC28576C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458"/>
                          <a:ext cx="5280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0" name="Text Box 1041">
              <a:extLst>
                <a:ext uri="{FF2B5EF4-FFF2-40B4-BE49-F238E27FC236}">
                  <a16:creationId xmlns:a16="http://schemas.microsoft.com/office/drawing/2014/main" id="{CF283A7C-BF9C-4FDC-85EA-28A52701E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4"/>
              <a:ext cx="19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latin typeface="Calibri" panose="020F0502020204030204" pitchFamily="34" charset="0"/>
                </a:rPr>
                <a:t>Elección parlamentaria de 1997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1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067A11CE-2DB4-4DF9-ADA2-5D50D85D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4800"/>
            <a:ext cx="6096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Colegio Electoral norteamericano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3428" name="Picture 4" descr="C:\Documents and Settings\emagar.COMUNIDAD_ITAM\My Documents\My Pictures\us-states map.gif">
            <a:extLst>
              <a:ext uri="{FF2B5EF4-FFF2-40B4-BE49-F238E27FC236}">
                <a16:creationId xmlns:a16="http://schemas.microsoft.com/office/drawing/2014/main" id="{4CE666E5-FCC5-4105-AD44-21AF216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6800"/>
            <a:ext cx="2921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6">
            <a:extLst>
              <a:ext uri="{FF2B5EF4-FFF2-40B4-BE49-F238E27FC236}">
                <a16:creationId xmlns:a16="http://schemas.microsoft.com/office/drawing/2014/main" id="{81901C37-56DE-474A-8920-289FC690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 Los 10 estados más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poblados juntan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  254 electores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(270 son mayoría);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los  20 menos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poblados, juntos, pesan </a:t>
            </a:r>
            <a:br>
              <a:rPr lang="es-MX" altLang="es-MX" dirty="0">
                <a:latin typeface="Calibri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lo que California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1F2902A-5203-4BB7-9C30-08E349E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86488"/>
            <a:ext cx="7696200" cy="519112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Los electores de cada estado son electos por PBV</a:t>
            </a:r>
          </a:p>
        </p:txBody>
      </p:sp>
      <p:sp>
        <p:nvSpPr>
          <p:cNvPr id="31751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0501C11-6189-41A6-AC6F-ED79ADC8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B86F2BD8-011B-8B1B-89EE-1D1EA4C7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41" y="1163244"/>
            <a:ext cx="4572000" cy="3335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utoUpdateAnimBg="0"/>
      <p:bldP spid="103432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C:\My Documents\1new\itam\clases\pc2 a05\newmex.jpg">
            <a:extLst>
              <a:ext uri="{FF2B5EF4-FFF2-40B4-BE49-F238E27FC236}">
                <a16:creationId xmlns:a16="http://schemas.microsoft.com/office/drawing/2014/main" id="{DFE0F0A7-DBB4-424B-9DF9-6A3071E5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4021137" cy="663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345B1A3-C766-4E30-AA17-3E762CEE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1200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hlinkClick r:id="rId3"/>
              </a:rPr>
              <a:t>http://projects.fivethirtyeight.com/2016-election-forecast/</a:t>
            </a: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14280833-4228-5D8E-6F3D-C6F2D299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623887"/>
            <a:ext cx="6296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1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3CE6612-B0F3-4918-A0BB-5CB10D3D7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85003"/>
            <a:ext cx="83058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Desde Mill (cuando menos),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llamados recurrentes para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reformar el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past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-post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británico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D90DE844-FEAD-4A7E-AFB9-893799C1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6553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SE puede tergiversar las mayorías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155AF094-D195-46D9-8E8E-C8D3AF9F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No son raros los gobiernos que cuentan con el apoyo de una minoría, pero el ganador lo obtiene todo...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Lijphart</a:t>
            </a:r>
            <a:endParaRPr lang="es-MX" altLang="es-MX" sz="3200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3A1BF99-77A7-4FB4-8627-16C8B47F5CE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2362200" cy="3657600"/>
            <a:chOff x="4128" y="9"/>
            <a:chExt cx="1488" cy="2304"/>
          </a:xfrm>
        </p:grpSpPr>
        <p:sp>
          <p:nvSpPr>
            <p:cNvPr id="5128" name="Rectangle 7">
              <a:extLst>
                <a:ext uri="{FF2B5EF4-FFF2-40B4-BE49-F238E27FC236}">
                  <a16:creationId xmlns:a16="http://schemas.microsoft.com/office/drawing/2014/main" id="{CA35ADDC-5A21-4945-B02D-00B77874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9"/>
              <a:ext cx="1488" cy="2304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pic>
          <p:nvPicPr>
            <p:cNvPr id="5129" name="Picture 8" descr="C:\Documents and Settings\emagar.COMUNIDAD_ITAM\My Documents\My Pictures\millphoto.gif">
              <a:extLst>
                <a:ext uri="{FF2B5EF4-FFF2-40B4-BE49-F238E27FC236}">
                  <a16:creationId xmlns:a16="http://schemas.microsoft.com/office/drawing/2014/main" id="{A5D14ACC-A8BA-432E-8B23-ACBE20A2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4"/>
              <a:ext cx="1296" cy="216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9">
              <a:extLst>
                <a:ext uri="{FF2B5EF4-FFF2-40B4-BE49-F238E27FC236}">
                  <a16:creationId xmlns:a16="http://schemas.microsoft.com/office/drawing/2014/main" id="{E6563E4C-60F7-4D68-8307-768DBE3D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488" cy="53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0186C30C-98E2-42AF-AC20-3D025907B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86"/>
              <a:ext cx="1248" cy="518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J.S. Mill</a:t>
              </a:r>
              <a:b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1806-73</a:t>
              </a:r>
              <a:endParaRPr lang="es-ES" altLang="es-MX">
                <a:solidFill>
                  <a:srgbClr val="FFCC00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>
            <a:extLst>
              <a:ext uri="{FF2B5EF4-FFF2-40B4-BE49-F238E27FC236}">
                <a16:creationId xmlns:a16="http://schemas.microsoft.com/office/drawing/2014/main" id="{9786B7C5-0E77-4D70-8606-CA9C216B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2004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9D690C7-13B3-49AB-9FD0-9E5E7E08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2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Dos elecciones presidenciales en EEUU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C4C55E3B-67A2-4E60-B4C4-724A240C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1966913"/>
          <a:ext cx="846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91471" imgH="495488" progId="Excel.Sheet.8">
                  <p:embed/>
                </p:oleObj>
              </mc:Choice>
              <mc:Fallback>
                <p:oleObj name="Worksheet" r:id="rId2" imgW="5791471" imgH="495488" progId="Excel.Sheet.8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C4C55E3B-67A2-4E60-B4C4-724A240C5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966913"/>
                        <a:ext cx="84645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BFD44E2C-8A38-4890-84D1-D36497DD4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3795713"/>
          <a:ext cx="8458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791471" imgH="495488" progId="Excel.Sheet.8">
                  <p:embed/>
                </p:oleObj>
              </mc:Choice>
              <mc:Fallback>
                <p:oleObj name="Worksheet" r:id="rId4" imgW="5791471" imgH="495488" progId="Excel.Sheet.8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BFD44E2C-8A38-4890-84D1-D36497DD4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95713"/>
                        <a:ext cx="8458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>
            <a:extLst>
              <a:ext uri="{FF2B5EF4-FFF2-40B4-BE49-F238E27FC236}">
                <a16:creationId xmlns:a16="http://schemas.microsoft.com/office/drawing/2014/main" id="{A7391A71-78E8-4DB6-9912-C2AE4F4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004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2000</a:t>
            </a:r>
          </a:p>
        </p:txBody>
      </p:sp>
      <p:sp>
        <p:nvSpPr>
          <p:cNvPr id="104455" name="Oval 7">
            <a:extLst>
              <a:ext uri="{FF2B5EF4-FFF2-40B4-BE49-F238E27FC236}">
                <a16:creationId xmlns:a16="http://schemas.microsoft.com/office/drawing/2014/main" id="{36AB7D41-5EC9-4757-8234-04DC0133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43113"/>
            <a:ext cx="685800" cy="914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6" name="Oval 8">
            <a:extLst>
              <a:ext uri="{FF2B5EF4-FFF2-40B4-BE49-F238E27FC236}">
                <a16:creationId xmlns:a16="http://schemas.microsoft.com/office/drawing/2014/main" id="{D05A8824-47FD-473D-92E6-3A68A568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767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7" name="Oval 9">
            <a:extLst>
              <a:ext uri="{FF2B5EF4-FFF2-40B4-BE49-F238E27FC236}">
                <a16:creationId xmlns:a16="http://schemas.microsoft.com/office/drawing/2014/main" id="{24EA8A38-A6B4-4B5C-9B4A-2E72A37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39100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CEFA981C-78D6-43CA-B022-7CFB3FD4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Florida definió la elección a favor de Bush por un puñado de votos...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 autoUpdateAnimBg="0"/>
      <p:bldP spid="104455" grpId="0" animBg="1"/>
      <p:bldP spid="104456" grpId="0" animBg="1"/>
      <p:bldP spid="104457" grpId="0" animBg="1"/>
      <p:bldP spid="104458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>
            <a:extLst>
              <a:ext uri="{FF2B5EF4-FFF2-40B4-BE49-F238E27FC236}">
                <a16:creationId xmlns:a16="http://schemas.microsoft.com/office/drawing/2014/main" id="{2ECDCDAD-38F1-4591-A192-8EA922F4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Hereda las desventajas de FPTP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2E2CEB6-474A-42A9-AE74-FF6C309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C8F480D9-98A5-44C5-B334-5E30619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hay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son incluso peores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D319EB71-3BCA-4A71-9542-E9745B9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05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en Florida 2000, pequeño error/fraude puede tener consecuencias enormes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6F51D61-0924-4965-BDDF-18A30931915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0550"/>
            <a:ext cx="7924800" cy="5886450"/>
            <a:chOff x="192" y="804"/>
            <a:chExt cx="3648" cy="2556"/>
          </a:xfrm>
        </p:grpSpPr>
        <p:pic>
          <p:nvPicPr>
            <p:cNvPr id="34826" name="Picture 6" descr="C:\My Documents\My Pictures\vballot.jpg">
              <a:extLst>
                <a:ext uri="{FF2B5EF4-FFF2-40B4-BE49-F238E27FC236}">
                  <a16:creationId xmlns:a16="http://schemas.microsoft.com/office/drawing/2014/main" id="{65CF6767-39BC-4FC9-85AC-297E451CB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04"/>
              <a:ext cx="3565" cy="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Rectangle 7">
              <a:extLst>
                <a:ext uri="{FF2B5EF4-FFF2-40B4-BE49-F238E27FC236}">
                  <a16:creationId xmlns:a16="http://schemas.microsoft.com/office/drawing/2014/main" id="{282E990C-7E75-46C2-9424-5D8A28C7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92"/>
              <a:ext cx="364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pic>
        <p:nvPicPr>
          <p:cNvPr id="106507" name="Picture 11" descr="C:\My Documents\My Pictures\florida ballot.jpg">
            <a:extLst>
              <a:ext uri="{FF2B5EF4-FFF2-40B4-BE49-F238E27FC236}">
                <a16:creationId xmlns:a16="http://schemas.microsoft.com/office/drawing/2014/main" id="{48491C66-4A1A-425A-8E67-681DE78C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86233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 descr="C:\My Documents\My Pictures\florida_ballot_fix.gif">
            <a:extLst>
              <a:ext uri="{FF2B5EF4-FFF2-40B4-BE49-F238E27FC236}">
                <a16:creationId xmlns:a16="http://schemas.microsoft.com/office/drawing/2014/main" id="{E2E0539E-B5BB-4781-A917-652A379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58763"/>
            <a:ext cx="820737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3ECA48AC-77BD-41C0-BB6B-F470CA1A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24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0" grpId="0" autoUpdateAnimBg="0"/>
      <p:bldP spid="10650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81F38FD-4BF9-4D3C-8EF1-6FF193B7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candidatos con más votos son electos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CEB16AC5-CD60-4FA4-965E-3314F8B9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SNTV: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single non-transferable vote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09D03AF-8636-4446-B90C-415AF9BB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Tipo de FPTP con ganadores múltiples.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C/partido debe decidir cuántos candidatos nominar en cada distrito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2431924-2DBD-4B24-B9F0-E32BDE52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Japón, Taiwán, Sudcorea solían usarlo. Hoy lo usa Afganistán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027">
            <a:extLst>
              <a:ext uri="{FF2B5EF4-FFF2-40B4-BE49-F238E27FC236}">
                <a16:creationId xmlns:a16="http://schemas.microsoft.com/office/drawing/2014/main" id="{72235953-DEFF-4B01-9DD9-49CD389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Dilemas del SNTV y corrupción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0CEFEE41-BBBE-40A3-A841-7B99B58E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8305800" cy="20415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Caso de </a:t>
            </a:r>
            <a:r>
              <a:rPr lang="es-MX" altLang="es-MX" sz="3200" i="1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=4 donde 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    partido	A    tiene	100  electores fieles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B		  24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C		  12</a:t>
            </a: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A7F4CB16-9866-45BE-BCBC-21660BF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32125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1 ¿cuántos nominas?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1, A puede ganar 4… ssi electores hacen coordinación perfecta.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2, puede elegirlos a ambos si A concentra en alguno.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2 ¿cómo coordinas a tus votantes?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026">
            <a:extLst>
              <a:ext uri="{FF2B5EF4-FFF2-40B4-BE49-F238E27FC236}">
                <a16:creationId xmlns:a16="http://schemas.microsoft.com/office/drawing/2014/main" id="{1F5E69DB-3DFC-429A-BC2A-9147B677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preferencial de mayoría. 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3407F88F-5CE2-4900-96C1-EFE0C8BA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Alternative vote</a:t>
            </a:r>
          </a:p>
        </p:txBody>
      </p:sp>
      <p:sp>
        <p:nvSpPr>
          <p:cNvPr id="108548" name="Text Box 1028">
            <a:extLst>
              <a:ext uri="{FF2B5EF4-FFF2-40B4-BE49-F238E27FC236}">
                <a16:creationId xmlns:a16="http://schemas.microsoft.com/office/drawing/2014/main" id="{8E03C294-1B3C-478D-BDA0-B4A09190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M=1, V=C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no sólo votas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tu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preferencia, sino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que 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ordenas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los demás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candidatos.</a:t>
            </a:r>
          </a:p>
        </p:txBody>
      </p:sp>
      <p:sp>
        <p:nvSpPr>
          <p:cNvPr id="108549" name="Text Box 1029">
            <a:extLst>
              <a:ext uri="{FF2B5EF4-FFF2-40B4-BE49-F238E27FC236}">
                <a16:creationId xmlns:a16="http://schemas.microsoft.com/office/drawing/2014/main" id="{41000AE6-F724-40AD-877A-D522D788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preferenciales: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Borda y STV. </a:t>
            </a:r>
          </a:p>
        </p:txBody>
      </p:sp>
      <p:pic>
        <p:nvPicPr>
          <p:cNvPr id="108550" name="Picture 1030" descr="C:\Documents and Settings\Eric\My Documents\My Pictures\2005_11_16\IMG_0252.JPG">
            <a:extLst>
              <a:ext uri="{FF2B5EF4-FFF2-40B4-BE49-F238E27FC236}">
                <a16:creationId xmlns:a16="http://schemas.microsoft.com/office/drawing/2014/main" id="{16563878-965F-421E-B941-7B49232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657600" cy="487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 Box 1031">
            <a:extLst>
              <a:ext uri="{FF2B5EF4-FFF2-40B4-BE49-F238E27FC236}">
                <a16:creationId xmlns:a16="http://schemas.microsoft.com/office/drawing/2014/main" id="{A211BDFB-B0F6-48DE-8F57-8088182E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de Oceanía: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Australia, Fiji, PNG.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8" grpId="0" autoUpdateAnimBg="0"/>
      <p:bldP spid="108549" grpId="0" autoUpdateAnimBg="0"/>
      <p:bldP spid="10855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Votantes ordenan a todos los candidatos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04800"/>
            <a:ext cx="182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regla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Voto de cada candidato es igual al número de primeros lugares que obtuvo </a:t>
            </a: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el voto de un candidato &gt;50%, gana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B63161B-A31B-4936-BD2F-AB9245C6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16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996600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no, eliminas al candidato con menos votos</a:t>
            </a:r>
          </a:p>
        </p:txBody>
      </p:sp>
      <p:sp>
        <p:nvSpPr>
          <p:cNvPr id="110599" name="Text Box 7">
            <a:extLst>
              <a:ext uri="{FF2B5EF4-FFF2-40B4-BE49-F238E27FC236}">
                <a16:creationId xmlns:a16="http://schemas.microsoft.com/office/drawing/2014/main" id="{F120D107-A7FC-47B7-BDC8-AD9655EB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46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5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Le sumas otro voto al candidato que aparece en siguiente lugar en las boletas del candidato eliminado. Vuelves a (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2E659F38-FC78-4F9B-85AC-7AA8477E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973763"/>
            <a:ext cx="2667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Ejercicio...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  <p:bldP spid="110598" grpId="0" autoUpdateAnimBg="0"/>
      <p:bldP spid="110599" grpId="0" autoUpdateAnimBg="0"/>
      <p:bldP spid="110600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BB645F7F-453F-4763-A3F9-5111ABD4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431" y="276045"/>
            <a:ext cx="2863969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Careos 2024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C872718-0B58-4C3B-B431-DFFC664D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9226"/>
            <a:ext cx="8305800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SI HOY FUERA LA ELECCION PRESIDENCIAL, ¿POR QUIEN VOTARIA?</a:t>
            </a:r>
            <a:endParaRPr lang="es-ES" sz="1400">
              <a:solidFill>
                <a:schemeClr val="tx1"/>
              </a:solidFill>
              <a:latin typeface="Courier New"/>
              <a:cs typeface="Times New Roman"/>
            </a:endParaRP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Candidato                 Orden (1 mejor)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ALEJANDRO MORENO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ALFREDO DEL MAZO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CLAUDIA SHEINBAUM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CUAUHTEMOC BLANCO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ENRIQUE ALFARO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HUGO LOPEZ GATELL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JAVIER CORRAL 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JUAN CARLOS ROMERO HICKS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LUISA MARIA ALCALDE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MARCELO EBRARD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RICARDO MONREAL                           </a:t>
            </a:r>
          </a:p>
          <a:p>
            <a:pPr algn="l">
              <a:spcBef>
                <a:spcPct val="50000"/>
              </a:spcBef>
            </a:pPr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</p:txBody>
      </p:sp>
    </p:spTree>
    <p:extLst>
      <p:ext uri="{BB962C8B-B14F-4D97-AF65-F5344CB8AC3E}">
        <p14:creationId xmlns:p14="http://schemas.microsoft.com/office/powerpoint/2010/main" val="38078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- Ordenas al 1ero y 2do lugares solamente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31" y="304800"/>
            <a:ext cx="784635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Versión simplificada: el voto suplementario</a:t>
            </a:r>
            <a:endParaRPr lang="es-MX" altLang="es-MX" sz="3200" i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- Lo usa Alaska para elegir representante (at-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large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) y senadores. También Alcalde de Londres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93441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>
                <a:solidFill>
                  <a:schemeClr val="tx1"/>
                </a:solidFill>
                <a:latin typeface="Calibri"/>
                <a:cs typeface="Calibri"/>
              </a:rPr>
              <a:t>Coordinación anti-Trump</a:t>
            </a: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 2022 </a:t>
            </a:r>
            <a:r>
              <a:rPr lang="es-MX" altLang="es-MX" sz="3200" err="1">
                <a:solidFill>
                  <a:schemeClr val="tx1"/>
                </a:solidFill>
                <a:latin typeface="Calibri"/>
                <a:cs typeface="Calibri"/>
              </a:rPr>
              <a:t>Dems</a:t>
            </a: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 + libertarios + </a:t>
            </a:r>
            <a:r>
              <a:rPr lang="es-MX" altLang="es-MX" sz="3200" err="1">
                <a:solidFill>
                  <a:schemeClr val="tx1"/>
                </a:solidFill>
                <a:latin typeface="Calibri"/>
                <a:cs typeface="Calibri"/>
              </a:rPr>
              <a:t>alaskenses</a:t>
            </a: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 nativos </a:t>
            </a:r>
            <a:r>
              <a:rPr lang="es-ES" dirty="0">
                <a:solidFill>
                  <a:schemeClr val="tx1"/>
                </a:solidFill>
                <a:latin typeface="Times New Roman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NYT</a:t>
            </a:r>
            <a:endParaRPr lang="es-ES">
              <a:solidFill>
                <a:schemeClr val="tx1"/>
              </a:solidFill>
              <a:cs typeface="Times New Roman"/>
            </a:endParaRPr>
          </a:p>
        </p:txBody>
      </p:sp>
      <p:pic>
        <p:nvPicPr>
          <p:cNvPr id="2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8B4E2EC-A776-E27A-D891-BCD1773A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066" y="1149041"/>
            <a:ext cx="5425887" cy="45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0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F695440-76EC-5D41-6786-D8D87ADB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60" y="132460"/>
            <a:ext cx="6603762" cy="66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026">
            <a:extLst>
              <a:ext uri="{FF2B5EF4-FFF2-40B4-BE49-F238E27FC236}">
                <a16:creationId xmlns:a16="http://schemas.microsoft.com/office/drawing/2014/main" id="{4B0E4A01-B24D-40FE-95FF-AE6DEE82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Hay incentivos para hacer alianzas pre-electorales: instruir a tus votantes a quién deben poner en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preference swapping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39939" name="Text Box 1027">
            <a:extLst>
              <a:ext uri="{FF2B5EF4-FFF2-40B4-BE49-F238E27FC236}">
                <a16:creationId xmlns:a16="http://schemas.microsoft.com/office/drawing/2014/main" id="{A5F03FBD-5811-4763-A8A8-D7FB4A5B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2644" name="Text Box 1028">
            <a:extLst>
              <a:ext uri="{FF2B5EF4-FFF2-40B4-BE49-F238E27FC236}">
                <a16:creationId xmlns:a16="http://schemas.microsoft.com/office/drawing/2014/main" id="{A7B0271F-16B4-4144-BEE4-E322AD84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Promueve centrismo: si un radical quiere ser 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opción de votantes en la parte nutrida del espectro, tiene que moderarse</a:t>
            </a:r>
          </a:p>
        </p:txBody>
      </p:sp>
      <p:sp>
        <p:nvSpPr>
          <p:cNvPr id="112645" name="Text Box 1029">
            <a:extLst>
              <a:ext uri="{FF2B5EF4-FFF2-40B4-BE49-F238E27FC236}">
                <a16:creationId xmlns:a16="http://schemas.microsoft.com/office/drawing/2014/main" id="{3F3C967A-D9DE-4288-B4C5-38B2D388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4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Los resultados más legítimos que con FPTP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44" grpId="0" autoUpdateAnimBg="0"/>
      <p:bldP spid="11264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John Cleese: we need Proportional Representation to #MakeVotesMatter">
            <a:hlinkClick r:id="" action="ppaction://media"/>
            <a:extLst>
              <a:ext uri="{FF2B5EF4-FFF2-40B4-BE49-F238E27FC236}">
                <a16:creationId xmlns:a16="http://schemas.microsoft.com/office/drawing/2014/main" id="{F00E945F-0EEA-28B5-AAAB-F8E14D2925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372757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92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146">
            <a:extLst>
              <a:ext uri="{FF2B5EF4-FFF2-40B4-BE49-F238E27FC236}">
                <a16:creationId xmlns:a16="http://schemas.microsoft.com/office/drawing/2014/main" id="{25EBCBF7-3F02-4902-BB1D-1CA1758A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Complicado para analfabetas... y para los no analfabetas también</a:t>
            </a:r>
          </a:p>
        </p:txBody>
      </p:sp>
      <p:sp>
        <p:nvSpPr>
          <p:cNvPr id="40963" name="Text Box 6147">
            <a:extLst>
              <a:ext uri="{FF2B5EF4-FFF2-40B4-BE49-F238E27FC236}">
                <a16:creationId xmlns:a16="http://schemas.microsoft.com/office/drawing/2014/main" id="{85926A01-D050-4A04-BBC1-66263153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692" name="Text Box 6148">
            <a:extLst>
              <a:ext uri="{FF2B5EF4-FFF2-40B4-BE49-F238E27FC236}">
                <a16:creationId xmlns:a16="http://schemas.microsoft.com/office/drawing/2014/main" id="{E0FFF042-FD60-4312-936E-3B5895FB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M=1, suele generar resultados desproporcionales</a:t>
            </a:r>
          </a:p>
        </p:txBody>
      </p:sp>
      <p:sp>
        <p:nvSpPr>
          <p:cNvPr id="114693" name="Text Box 6149">
            <a:extLst>
              <a:ext uri="{FF2B5EF4-FFF2-40B4-BE49-F238E27FC236}">
                <a16:creationId xmlns:a16="http://schemas.microsoft.com/office/drawing/2014/main" id="{20901F48-5BF7-4A61-8175-4900A2A0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4475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variante es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Supplem. Vote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(alcalde Londres): sólo se pide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y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opciones; si nadie tiene &gt;50% se elimina a todos salvo dos punteros, a quienes se les transfieren votos de boletas eliminadas</a:t>
            </a:r>
          </a:p>
        </p:txBody>
      </p:sp>
      <p:pic>
        <p:nvPicPr>
          <p:cNvPr id="114694" name="Picture 6150" descr="C:\Documents and Settings\Eric\My Documents\My Pictures\2005_11_16\IMG_0258.JPG">
            <a:extLst>
              <a:ext uri="{FF2B5EF4-FFF2-40B4-BE49-F238E27FC236}">
                <a16:creationId xmlns:a16="http://schemas.microsoft.com/office/drawing/2014/main" id="{5F8322B5-3159-4259-868A-56CEA511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8768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2" grpId="0" autoUpdateAnimBg="0"/>
      <p:bldP spid="114693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26">
            <a:extLst>
              <a:ext uri="{FF2B5EF4-FFF2-40B4-BE49-F238E27FC236}">
                <a16:creationId xmlns:a16="http://schemas.microsoft.com/office/drawing/2014/main" id="{3E1A5CDC-8340-4FC7-BEF2-D6F4D658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Pregunta: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s-MX" sz="3200" i="1">
                <a:latin typeface="Calibri" panose="020F0502020204030204" pitchFamily="34" charset="0"/>
              </a:rPr>
              <a:t>At present, the UK uses the ‘first past the post’ system to elect MPs to the House of Commons. Should the ‘alternative vote’ system be used instead?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18570A46-E4DC-427D-8748-F0563A6A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548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Referendum 5 mayo 2011, UK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Text Box 1028">
            <a:extLst>
              <a:ext uri="{FF2B5EF4-FFF2-40B4-BE49-F238E27FC236}">
                <a16:creationId xmlns:a16="http://schemas.microsoft.com/office/drawing/2014/main" id="{0A13919C-0504-4DB0-867D-F6E84B18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51325"/>
            <a:ext cx="5562600" cy="13112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Sí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6,152,607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(32%)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FF3300"/>
                </a:solidFill>
                <a:latin typeface="Calibri" panose="020F0502020204030204" pitchFamily="34" charset="0"/>
              </a:rPr>
              <a:t>No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13,013,123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(68%)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>
            <a:extLst>
              <a:ext uri="{FF2B5EF4-FFF2-40B4-BE49-F238E27FC236}">
                <a16:creationId xmlns:a16="http://schemas.microsoft.com/office/drawing/2014/main" id="{2784642C-3226-47D2-B4EF-348DFA4F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M=1, V=1, con dos posibles elecciones 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27C07A12-F25C-4C03-A2B3-AA11AC37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TRS: sistema de doble vuelta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FF1E4E17-0B97-4EF3-9A54-C05E4B36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Primera ronda: como FPTP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EAB0FB58-9F46-47BA-B055-548EA71B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Regla para la segunda ronda cambia: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15344104-5057-45C6-A924-0FADDA61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(pres) 50%+1 para ganar, pasan 2 punteros.</a:t>
            </a:r>
          </a:p>
        </p:txBody>
      </p:sp>
      <p:sp>
        <p:nvSpPr>
          <p:cNvPr id="116743" name="Text Box 7">
            <a:extLst>
              <a:ext uri="{FF2B5EF4-FFF2-40B4-BE49-F238E27FC236}">
                <a16:creationId xmlns:a16="http://schemas.microsoft.com/office/drawing/2014/main" id="{4944C806-231A-4667-BAB4-1C6CED1DD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Costa Rica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40%          “        “           “      2             </a:t>
            </a:r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61B2986E-CFA5-42D3-ABB1-68ECFF2E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87875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Argentina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 45% ó 40%+10% margen    2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C50B4B95-6001-4513-A6F5-74D101CA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077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(AN)  50%+1     “       “            “     quien obtenga &gt;12.5%   (la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ronda es FPTP) 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4285CABD-0C75-4188-87C2-663BF23C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0"/>
            <a:ext cx="8229600" cy="2971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1" grpId="0" autoUpdateAnimBg="0"/>
      <p:bldP spid="116742" grpId="0" autoUpdateAnimBg="0"/>
      <p:bldP spid="116743" grpId="0" animBg="1" autoUpdateAnimBg="0"/>
      <p:bldP spid="116744" grpId="0" autoUpdateAnimBg="0"/>
      <p:bldP spid="116745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>
            <a:extLst>
              <a:ext uri="{FF2B5EF4-FFF2-40B4-BE49-F238E27FC236}">
                <a16:creationId xmlns:a16="http://schemas.microsoft.com/office/drawing/2014/main" id="{E0A4F85D-3D9B-412B-8FDA-C145251D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más común para elegir presidentes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F7C0F706-9A75-4C07-82A1-43282686F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800"/>
            <a:ext cx="1219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BE50F63D-16F9-40B0-91D7-92EB34A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francés y de sus ex-colonias: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Francia, Rep. Centroafricana, Congo Brazzaville, Gabón, Mali, Egipto, Vietnam, Haití...</a:t>
            </a:r>
          </a:p>
        </p:txBody>
      </p:sp>
      <p:sp>
        <p:nvSpPr>
          <p:cNvPr id="118789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0F537B-CE4D-46C1-8C84-33503F02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18790" name="Line 6">
            <a:extLst>
              <a:ext uri="{FF2B5EF4-FFF2-40B4-BE49-F238E27FC236}">
                <a16:creationId xmlns:a16="http://schemas.microsoft.com/office/drawing/2014/main" id="{4037A304-EE8F-45FE-B080-ACD7C0F1D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3D095AC7-C3F4-42C4-B594-0287D8EA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715000"/>
            <a:ext cx="765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mapa</a:t>
            </a:r>
          </a:p>
        </p:txBody>
      </p:sp>
      <p:sp>
        <p:nvSpPr>
          <p:cNvPr id="47112" name="Text Box 4">
            <a:extLst>
              <a:ext uri="{FF2B5EF4-FFF2-40B4-BE49-F238E27FC236}">
                <a16:creationId xmlns:a16="http://schemas.microsoft.com/office/drawing/2014/main" id="{4AEBE5EA-9D3D-43D5-B300-2E7DF856F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Versión Estrada/Calderón: elección legislativa concurre con segunda vuelta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8" grpId="0" autoUpdateAnimBg="0"/>
      <p:bldP spid="118789" grpId="0" animBg="1" autoUpdateAnimBg="0"/>
      <p:bldP spid="118791" grpId="0" autoUpdateAnimBg="0"/>
      <p:bldP spid="47112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1DB60AC0-BC1F-4845-9480-C1A7C99D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al votante sumarse a una mayoría absoluta en segunda ronda; puedes cambiar tu preferencia 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DFE8C70-361E-460F-9AD9-533400A0E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19B41090-C49F-48EA-BEB6-3A7459D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coordinación de élite y da al elector más información a la hora de votar en la segunda ronda 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CDD50E38-E6B2-4083-8DD9-9D00177C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“ordenar” sin necesidad de ser alfabeta </a:t>
            </a:r>
          </a:p>
        </p:txBody>
      </p:sp>
      <p:sp>
        <p:nvSpPr>
          <p:cNvPr id="48134" name="Text Box 2">
            <a:extLst>
              <a:ext uri="{FF2B5EF4-FFF2-40B4-BE49-F238E27FC236}">
                <a16:creationId xmlns:a16="http://schemas.microsoft.com/office/drawing/2014/main" id="{EC31D380-B54F-43B9-A6C6-5F7EEDAB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Incentivos para cimentar coaliciones post-electorales (apoyo en 2da ronda)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37" grpId="0" autoUpdateAnimBg="0"/>
      <p:bldP spid="48134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A0811967-5326-42BA-9244-E4EE9239F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Costo: dos elecciones en vez de una 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97EAFD27-77E4-43D2-914C-764B1CECF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E91D080A-6EE1-49DE-8347-AC41B184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 para el votante: participación suele caer de primera a segunda ronda 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DA25B35-9B43-4F92-B36B-3C54A65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Fragmenta el sistema de partidos. También bancadas partidistas si la elección parlamentaria concurre con la primera ronda presidencial 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9173823F-6EF4-43A0-841E-42F44923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Desproporcional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5" grpId="0" autoUpdateAnimBg="0"/>
      <p:bldP spid="122886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050" descr="C:\Documents and Settings\emagarm\Mis documentos\talks\charlaRectores2010\1997-1ley.png">
            <a:extLst>
              <a:ext uri="{FF2B5EF4-FFF2-40B4-BE49-F238E27FC236}">
                <a16:creationId xmlns:a16="http://schemas.microsoft.com/office/drawing/2014/main" id="{01EE1A1E-076E-4929-B6F7-1CA2579D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51" descr="C:\Documents and Settings\emagarm\Mis documentos\talks\charlaRectores2010\1997-2.png">
            <a:extLst>
              <a:ext uri="{FF2B5EF4-FFF2-40B4-BE49-F238E27FC236}">
                <a16:creationId xmlns:a16="http://schemas.microsoft.com/office/drawing/2014/main" id="{F899CFB0-352B-4E33-AE50-2526AD3E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112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2052">
            <a:extLst>
              <a:ext uri="{FF2B5EF4-FFF2-40B4-BE49-F238E27FC236}">
                <a16:creationId xmlns:a16="http://schemas.microsoft.com/office/drawing/2014/main" id="{1A3181A5-11E5-4A71-8ECC-4C1F594F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C:\Documents and Settings\emagarm\Mis documentos\talks\charlaRectores2010\2000-2.png">
            <a:extLst>
              <a:ext uri="{FF2B5EF4-FFF2-40B4-BE49-F238E27FC236}">
                <a16:creationId xmlns:a16="http://schemas.microsoft.com/office/drawing/2014/main" id="{9094EEB8-D81B-4451-B335-7497245D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27" descr="C:\Documents and Settings\emagarm\Mis documentos\talks\charlaRectores2010\2000-1ley.png">
            <a:extLst>
              <a:ext uri="{FF2B5EF4-FFF2-40B4-BE49-F238E27FC236}">
                <a16:creationId xmlns:a16="http://schemas.microsoft.com/office/drawing/2014/main" id="{1607893B-05B1-4C65-B592-6C4C471E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29">
            <a:extLst>
              <a:ext uri="{FF2B5EF4-FFF2-40B4-BE49-F238E27FC236}">
                <a16:creationId xmlns:a16="http://schemas.microsoft.com/office/drawing/2014/main" id="{83B0C6D1-DA14-46AA-BD2D-7B89F337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27" descr="C:\Documents and Settings\emagarm\Mis documentos\talks\charlaRectores2010\2003-2.png">
            <a:extLst>
              <a:ext uri="{FF2B5EF4-FFF2-40B4-BE49-F238E27FC236}">
                <a16:creationId xmlns:a16="http://schemas.microsoft.com/office/drawing/2014/main" id="{938D8542-4598-4960-897A-ACE7077C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28" descr="C:\Documents and Settings\emagarm\Mis documentos\talks\charlaRectores2010\2003-1ley.png">
            <a:extLst>
              <a:ext uri="{FF2B5EF4-FFF2-40B4-BE49-F238E27FC236}">
                <a16:creationId xmlns:a16="http://schemas.microsoft.com/office/drawing/2014/main" id="{821E37A7-D562-4940-B06F-9995D95A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029">
            <a:extLst>
              <a:ext uri="{FF2B5EF4-FFF2-40B4-BE49-F238E27FC236}">
                <a16:creationId xmlns:a16="http://schemas.microsoft.com/office/drawing/2014/main" id="{0BE8036B-1B67-4A88-8951-751053C2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>
            <a:extLst>
              <a:ext uri="{FF2B5EF4-FFF2-40B4-BE49-F238E27FC236}">
                <a16:creationId xmlns:a16="http://schemas.microsoft.com/office/drawing/2014/main" id="{1042D883-171A-43A3-9506-659462BD5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76400"/>
          <a:ext cx="8229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3686518" imgH="981380" progId="Excel.Sheet.8">
                  <p:embed/>
                </p:oleObj>
              </mc:Choice>
              <mc:Fallback>
                <p:oleObj name="Hoja de cálculo" r:id="rId2" imgW="3686518" imgH="981380" progId="Excel.Sheet.8">
                  <p:embed/>
                  <p:pic>
                    <p:nvPicPr>
                      <p:cNvPr id="50178" name="Object 1026">
                        <a:extLst>
                          <a:ext uri="{FF2B5EF4-FFF2-40B4-BE49-F238E27FC236}">
                            <a16:creationId xmlns:a16="http://schemas.microsoft.com/office/drawing/2014/main" id="{1042D883-171A-43A3-9506-659462BD5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229600" cy="219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2">
            <a:extLst>
              <a:ext uri="{FF2B5EF4-FFF2-40B4-BE49-F238E27FC236}">
                <a16:creationId xmlns:a16="http://schemas.microsoft.com/office/drawing/2014/main" id="{53563656-0975-489D-BE4B-91AF5718D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se abandonó para elección 2006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Falta estudio de este caso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Why US elections only give you two choices">
            <a:hlinkClick r:id="" action="ppaction://media"/>
            <a:extLst>
              <a:ext uri="{FF2B5EF4-FFF2-40B4-BE49-F238E27FC236}">
                <a16:creationId xmlns:a16="http://schemas.microsoft.com/office/drawing/2014/main" id="{C45C54CE-4D86-3299-FA3F-033D578F32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362075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6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>
            <a:extLst>
              <a:ext uri="{FF2B5EF4-FFF2-40B4-BE49-F238E27FC236}">
                <a16:creationId xmlns:a16="http://schemas.microsoft.com/office/drawing/2014/main" id="{0667595D-B3BA-42D7-82AA-D67BE817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Traducción consciente del %voto en %escaños 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51294090-BAE0-4B7E-888B-0189FCFD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"/>
            <a:ext cx="167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4B8EB587-B1DA-4F35-9FF8-D460DE45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por definición: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Israel y Holanda el país es un solo distrito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Argentina y Brasil cada estado es un distrito </a:t>
            </a:r>
          </a:p>
        </p:txBody>
      </p:sp>
      <p:sp>
        <p:nvSpPr>
          <p:cNvPr id="51205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F6F38E-42AD-4B50-AEE1-D89BB72F7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6" name="Line 6">
            <a:extLst>
              <a:ext uri="{FF2B5EF4-FFF2-40B4-BE49-F238E27FC236}">
                <a16:creationId xmlns:a16="http://schemas.microsoft.com/office/drawing/2014/main" id="{C098814E-1AAA-413F-9895-5239F39DB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456D504-7FD8-4BE3-9DE3-DEF79DB2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715000"/>
            <a:ext cx="985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familias</a:t>
            </a:r>
          </a:p>
        </p:txBody>
      </p:sp>
      <p:sp>
        <p:nvSpPr>
          <p:cNvPr id="51208" name="AutoShap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949DC1-0221-4566-A6BF-D87C0E5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8C6E3D4E-2E44-4CD6-8A5E-41A48B45F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38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5CFCC658-54B3-4903-932D-96BB219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715000"/>
            <a:ext cx="1268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frecuencia</a:t>
            </a:r>
          </a:p>
        </p:txBody>
      </p:sp>
      <p:sp>
        <p:nvSpPr>
          <p:cNvPr id="124939" name="Text Box 11">
            <a:extLst>
              <a:ext uri="{FF2B5EF4-FFF2-40B4-BE49-F238E27FC236}">
                <a16:creationId xmlns:a16="http://schemas.microsoft.com/office/drawing/2014/main" id="{AD000D0F-EE8B-4FEA-98D1-6E66D611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72 países eligen su parlamento con RP pura, 1,200M habitantes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2" grpId="0" autoUpdateAnimBg="0"/>
      <p:bldP spid="124939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9" name="Text Box 15">
            <a:extLst>
              <a:ext uri="{FF2B5EF4-FFF2-40B4-BE49-F238E27FC236}">
                <a16:creationId xmlns:a16="http://schemas.microsoft.com/office/drawing/2014/main" id="{326E1DF1-6B62-4813-9F4C-BA2A4F5D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09688"/>
            <a:ext cx="83058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sistemas de RP varían en cuanto 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magnitud de los distritos (a mayor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más proporcionalidad);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quién se vota (partidos, candidatos, o ambos);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umbral de representación (2%, 5%...)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fórmula de reparto</a:t>
            </a:r>
          </a:p>
        </p:txBody>
      </p:sp>
      <p:sp>
        <p:nvSpPr>
          <p:cNvPr id="52227" name="Text Box 16">
            <a:extLst>
              <a:ext uri="{FF2B5EF4-FFF2-40B4-BE49-F238E27FC236}">
                <a16:creationId xmlns:a16="http://schemas.microsoft.com/office/drawing/2014/main" id="{2453599D-2A76-471A-8DEF-2153B57E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04800"/>
            <a:ext cx="5334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Diferencias en sistemas de RP 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50">
            <a:extLst>
              <a:ext uri="{FF2B5EF4-FFF2-40B4-BE49-F238E27FC236}">
                <a16:creationId xmlns:a16="http://schemas.microsoft.com/office/drawing/2014/main" id="{2C60EE47-D43F-4B17-BC5F-4C6539F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Evita posibles resultados anómalos como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seat bonus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partido mayor o dejar fuera a chicos</a:t>
            </a:r>
          </a:p>
        </p:txBody>
      </p:sp>
      <p:sp>
        <p:nvSpPr>
          <p:cNvPr id="53251" name="Text Box 2051">
            <a:extLst>
              <a:ext uri="{FF2B5EF4-FFF2-40B4-BE49-F238E27FC236}">
                <a16:creationId xmlns:a16="http://schemas.microsoft.com/office/drawing/2014/main" id="{23E556AB-CB4E-4443-B480-321263FF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9684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3D03C4-FA7D-434D-9332-8D343B51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762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5" name="Line 2053">
            <a:extLst>
              <a:ext uri="{FF2B5EF4-FFF2-40B4-BE49-F238E27FC236}">
                <a16:creationId xmlns:a16="http://schemas.microsoft.com/office/drawing/2014/main" id="{C42D1F82-FCFA-439D-B375-F2A8E608A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86" name="Text Box 2054">
            <a:extLst>
              <a:ext uri="{FF2B5EF4-FFF2-40B4-BE49-F238E27FC236}">
                <a16:creationId xmlns:a16="http://schemas.microsoft.com/office/drawing/2014/main" id="{51FAADD9-6CF0-4B8B-9CFC-42C72E0F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7620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GB</a:t>
            </a:r>
          </a:p>
        </p:txBody>
      </p:sp>
      <p:sp>
        <p:nvSpPr>
          <p:cNvPr id="199687" name="Text Box 2055">
            <a:extLst>
              <a:ext uri="{FF2B5EF4-FFF2-40B4-BE49-F238E27FC236}">
                <a16:creationId xmlns:a16="http://schemas.microsoft.com/office/drawing/2014/main" id="{FF4972EF-E3F0-422C-B8C5-699C6BA0E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caso de polarización interpartidista,  incor-poración de todos consolida la democracia como el “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only game in town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99688" name="AutoShape 205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7F992-E18F-4A55-B87A-C0BD6D6D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9" name="Line 2057">
            <a:extLst>
              <a:ext uri="{FF2B5EF4-FFF2-40B4-BE49-F238E27FC236}">
                <a16:creationId xmlns:a16="http://schemas.microsoft.com/office/drawing/2014/main" id="{8C770C3D-7752-4636-85C3-500C2BE4B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0" name="Text Box 2058">
            <a:extLst>
              <a:ext uri="{FF2B5EF4-FFF2-40B4-BE49-F238E27FC236}">
                <a16:creationId xmlns:a16="http://schemas.microsoft.com/office/drawing/2014/main" id="{E3F70027-4D0C-4AB4-BBE4-114BC6B4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860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Mx</a:t>
            </a:r>
          </a:p>
        </p:txBody>
      </p:sp>
      <p:sp>
        <p:nvSpPr>
          <p:cNvPr id="199691" name="Text Box 2059">
            <a:extLst>
              <a:ext uri="{FF2B5EF4-FFF2-40B4-BE49-F238E27FC236}">
                <a16:creationId xmlns:a16="http://schemas.microsoft.com/office/drawing/2014/main" id="{1BD67005-ABF6-433F-AE60-FA9289C8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Salvo con umbral alto, no desperdicia votos</a:t>
            </a:r>
          </a:p>
        </p:txBody>
      </p:sp>
      <p:sp>
        <p:nvSpPr>
          <p:cNvPr id="199692" name="Text Box 2060">
            <a:extLst>
              <a:ext uri="{FF2B5EF4-FFF2-40B4-BE49-F238E27FC236}">
                <a16:creationId xmlns:a16="http://schemas.microsoft.com/office/drawing/2014/main" id="{82573E37-1657-4F33-8B20-961A2A48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atienden a todo el país, no sólo los distritos competidos y grandes </a:t>
            </a:r>
          </a:p>
        </p:txBody>
      </p:sp>
      <p:sp>
        <p:nvSpPr>
          <p:cNvPr id="199693" name="AutoShape 206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D86F6B-3A45-4F13-AE61-16E83844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19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94" name="Line 2062">
            <a:extLst>
              <a:ext uri="{FF2B5EF4-FFF2-40B4-BE49-F238E27FC236}">
                <a16:creationId xmlns:a16="http://schemas.microsoft.com/office/drawing/2014/main" id="{A5EF0DC8-CB7E-44C7-A3B7-2F1B2A3DD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6713" y="6248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5" name="Text Box 2063">
            <a:extLst>
              <a:ext uri="{FF2B5EF4-FFF2-40B4-BE49-F238E27FC236}">
                <a16:creationId xmlns:a16="http://schemas.microsoft.com/office/drawing/2014/main" id="{93B75D6B-41F0-4E28-A85C-301A61F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080125"/>
            <a:ext cx="4706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¿Dónde haces campañas presidencial EUA?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/>
      <p:bldP spid="199686" grpId="0" autoUpdateAnimBg="0"/>
      <p:bldP spid="199687" grpId="0" autoUpdateAnimBg="0"/>
      <p:bldP spid="199688" grpId="0" animBg="1"/>
      <p:bldP spid="199690" grpId="0" autoUpdateAnimBg="0"/>
      <p:bldP spid="199691" grpId="0" autoUpdateAnimBg="0"/>
      <p:bldP spid="199692" grpId="0" autoUpdateAnimBg="0"/>
      <p:bldP spid="199693" grpId="0" animBg="1"/>
      <p:bldP spid="199695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>
            <a:extLst>
              <a:ext uri="{FF2B5EF4-FFF2-40B4-BE49-F238E27FC236}">
                <a16:creationId xmlns:a16="http://schemas.microsoft.com/office/drawing/2014/main" id="{796E8FEC-B489-4DC7-8325-26DCF1AD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Desmotiva la coordinación de élite y votantes, contribuye a fragmentar el sistema de partidos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97EC5941-61D1-4DC4-AA9F-A35C2923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EDA94CF0-D45F-44FE-926B-6717A6DC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la subsistencia (¿crecimiento?) de extremistas </a:t>
            </a:r>
          </a:p>
        </p:txBody>
      </p:sp>
      <p:sp>
        <p:nvSpPr>
          <p:cNvPr id="20787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FC12EA-67C5-46A1-8459-D86E581D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07878" name="Line 6">
            <a:extLst>
              <a:ext uri="{FF2B5EF4-FFF2-40B4-BE49-F238E27FC236}">
                <a16:creationId xmlns:a16="http://schemas.microsoft.com/office/drawing/2014/main" id="{AC454E8E-8905-469B-99AC-3C5387DE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200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AAF95F6B-8A74-4E62-80D2-F422769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29718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Weimar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3F3C2ED5-680A-427B-A2F2-F6A5C4944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1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gobs. de coalición/divididos,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gridlock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D939F7D5-39BE-4FF3-A08D-1B66CEA1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83125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rendición de cuentas: difícil que votante saque a un partido del gobierno: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RFA 1949-98: el FDP sólo 8 años fuera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utoUpdateAnimBg="0"/>
      <p:bldP spid="207876" grpId="0" autoUpdateAnimBg="0"/>
      <p:bldP spid="207877" grpId="0" animBg="1"/>
      <p:bldP spid="207879" grpId="0" autoUpdateAnimBg="0"/>
      <p:bldP spid="207880" grpId="0" autoUpdateAnimBg="0"/>
      <p:bldP spid="207881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CE6BD14-85F3-41D0-B95A-DBBF037F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Característica fundamental: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¿Puedes seleccionar un nombre da la lista o votas por toda ella?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4DF1C1AD-3518-40EB-A6E7-427DB1B0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4953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o cerradas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1391B88D-2D09-484D-B616-DA25AA98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32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son más democráticas pero generan tensiones al interior del partido (corrupción en Brasil)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A737E8C-2D9B-4431-B335-7E961A1C4DD3}"/>
              </a:ext>
            </a:extLst>
          </p:cNvPr>
          <p:cNvGrpSpPr>
            <a:grpSpLocks/>
          </p:cNvGrpSpPr>
          <p:nvPr/>
        </p:nvGrpSpPr>
        <p:grpSpPr bwMode="auto">
          <a:xfrm>
            <a:off x="2235200" y="152400"/>
            <a:ext cx="4927600" cy="6553200"/>
            <a:chOff x="432" y="96"/>
            <a:chExt cx="3104" cy="4128"/>
          </a:xfrm>
        </p:grpSpPr>
        <p:pic>
          <p:nvPicPr>
            <p:cNvPr id="55303" name="Picture 8" descr="C:\Documents and Settings\Eric\My Documents\My Pictures\2005_11_16\IMG_0254.JPG">
              <a:extLst>
                <a:ext uri="{FF2B5EF4-FFF2-40B4-BE49-F238E27FC236}">
                  <a16:creationId xmlns:a16="http://schemas.microsoft.com/office/drawing/2014/main" id="{2BCC142A-3780-4083-A24D-24E82D63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" y="96"/>
              <a:ext cx="3096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9">
              <a:extLst>
                <a:ext uri="{FF2B5EF4-FFF2-40B4-BE49-F238E27FC236}">
                  <a16:creationId xmlns:a16="http://schemas.microsoft.com/office/drawing/2014/main" id="{F62686AF-641E-413A-A2C9-C6FBC2D48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600" b="1">
                  <a:solidFill>
                    <a:schemeClr val="tx1"/>
                  </a:solidFill>
                  <a:latin typeface="Calibri" panose="020F0502020204030204" pitchFamily="34" charset="0"/>
                </a:rPr>
                <a:t>Dinamarca</a:t>
              </a:r>
              <a:endParaRPr lang="es-ES" altLang="es-MX" sz="1600" b="1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60776" name="Picture 7" descr="C:\Documents and Settings\Eric\My Documents\My Pictures\2005_11_16\IMG_0253.JPG">
            <a:extLst>
              <a:ext uri="{FF2B5EF4-FFF2-40B4-BE49-F238E27FC236}">
                <a16:creationId xmlns:a16="http://schemas.microsoft.com/office/drawing/2014/main" id="{61C2B2F7-2BC0-44D0-BF7C-9AEB7F64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600F97C2-7F5A-469B-B351-507CC9EA1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 por lista (2)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373B280B-FDE1-4CB5-8987-4A483BFB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305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Hay 2 grandes tipos de sistemas de RP por lista: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divisor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(promedios mayores) y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cuota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(restos mayores). 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6296BCC-4DDB-4F77-BA3C-D11B9DAE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84438"/>
            <a:ext cx="7467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d’Hondt (1, 2, 3, 4, …)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puro (1, 3, 5, 7, …)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modificado (1.4, 3, 5, 7, …)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69C62D32-0FDB-46C2-8B58-980274C7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791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Hare (denominador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Droop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+1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Imperiali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+2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utoUpdateAnimBg="0"/>
      <p:bldP spid="216069" grpId="0" autoUpdateAnimBg="0"/>
      <p:bldP spid="216070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717EC43F-E602-4882-8B72-C0DDA078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52400"/>
            <a:ext cx="59055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sistemas de divisor</a:t>
            </a:r>
            <a:endParaRPr lang="es-MX" altLang="es-MX" sz="32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47" name="Object 0">
            <a:extLst>
              <a:ext uri="{FF2B5EF4-FFF2-40B4-BE49-F238E27FC236}">
                <a16:creationId xmlns:a16="http://schemas.microsoft.com/office/drawing/2014/main" id="{FF2C5707-717B-40DE-9632-1817ACF6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47725"/>
          <a:ext cx="8686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258268" imgH="4220070" progId="Excel.Sheet.8">
                  <p:embed/>
                </p:oleObj>
              </mc:Choice>
              <mc:Fallback>
                <p:oleObj name="Hoja de cálculo" r:id="rId2" imgW="6258268" imgH="4220070" progId="Excel.Sheet.8">
                  <p:embed/>
                  <p:pic>
                    <p:nvPicPr>
                      <p:cNvPr id="57347" name="Object 0">
                        <a:extLst>
                          <a:ext uri="{FF2B5EF4-FFF2-40B4-BE49-F238E27FC236}">
                            <a16:creationId xmlns:a16="http://schemas.microsoft.com/office/drawing/2014/main" id="{FF2C5707-717B-40DE-9632-1817ACF6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47725"/>
                        <a:ext cx="8686800" cy="585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048">
            <a:extLst>
              <a:ext uri="{FF2B5EF4-FFF2-40B4-BE49-F238E27FC236}">
                <a16:creationId xmlns:a16="http://schemas.microsoft.com/office/drawing/2014/main" id="{50DB2C65-7D4E-4E4E-909E-E92AFCF20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524000"/>
          <a:ext cx="868680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5286832" imgH="3057982" progId="Excel.Chart.8">
                  <p:embed/>
                </p:oleObj>
              </mc:Choice>
              <mc:Fallback>
                <p:oleObj name="Gráfico" r:id="rId2" imgW="5286832" imgH="3057982" progId="Excel.Chart.8">
                  <p:embed/>
                  <p:pic>
                    <p:nvPicPr>
                      <p:cNvPr id="58370" name="Object 2048">
                        <a:extLst>
                          <a:ext uri="{FF2B5EF4-FFF2-40B4-BE49-F238E27FC236}">
                            <a16:creationId xmlns:a16="http://schemas.microsoft.com/office/drawing/2014/main" id="{50DB2C65-7D4E-4E4E-909E-E92AFCF20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686800" cy="502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Text Box 2052">
            <a:extLst>
              <a:ext uri="{FF2B5EF4-FFF2-40B4-BE49-F238E27FC236}">
                <a16:creationId xmlns:a16="http://schemas.microsoft.com/office/drawing/2014/main" id="{80276C56-6361-46DC-AA81-73329288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8763"/>
            <a:ext cx="8382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la magnitud (eje X) usando D’Hondt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C458DB1-EF2B-4220-8533-4E39A88777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697163" cy="1295400"/>
            <a:chOff x="1104" y="1680"/>
            <a:chExt cx="1699" cy="816"/>
          </a:xfrm>
        </p:grpSpPr>
        <p:sp>
          <p:nvSpPr>
            <p:cNvPr id="58377" name="Rectangle 4">
              <a:extLst>
                <a:ext uri="{FF2B5EF4-FFF2-40B4-BE49-F238E27FC236}">
                  <a16:creationId xmlns:a16="http://schemas.microsoft.com/office/drawing/2014/main" id="{583516F5-8391-49BE-9C91-A04F1B7B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12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8" name="Line 5">
              <a:extLst>
                <a:ext uri="{FF2B5EF4-FFF2-40B4-BE49-F238E27FC236}">
                  <a16:creationId xmlns:a16="http://schemas.microsoft.com/office/drawing/2014/main" id="{C36F3337-F65C-467C-898B-52DD296B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87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9" name="Text Box 6">
              <a:extLst>
                <a:ext uri="{FF2B5EF4-FFF2-40B4-BE49-F238E27FC236}">
                  <a16:creationId xmlns:a16="http://schemas.microsoft.com/office/drawing/2014/main" id="{C0441BF1-8368-4C39-960B-F2B6D7052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" y="1680"/>
              <a:ext cx="1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no monotónico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C8EF709-A1E3-4368-873B-B2DBD8A677B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241800"/>
            <a:ext cx="2973388" cy="1778000"/>
            <a:chOff x="1056" y="2672"/>
            <a:chExt cx="1873" cy="1120"/>
          </a:xfrm>
        </p:grpSpPr>
        <p:sp>
          <p:nvSpPr>
            <p:cNvPr id="58374" name="Rectangle 7">
              <a:extLst>
                <a:ext uri="{FF2B5EF4-FFF2-40B4-BE49-F238E27FC236}">
                  <a16:creationId xmlns:a16="http://schemas.microsoft.com/office/drawing/2014/main" id="{40AB7E6F-D9A6-4737-AF53-F2B2EEAA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504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5" name="Line 8">
              <a:extLst>
                <a:ext uri="{FF2B5EF4-FFF2-40B4-BE49-F238E27FC236}">
                  <a16:creationId xmlns:a16="http://schemas.microsoft.com/office/drawing/2014/main" id="{51EA1228-810B-42C8-9DF8-EEA0DDFC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3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6" name="Text Box 9">
              <a:extLst>
                <a:ext uri="{FF2B5EF4-FFF2-40B4-BE49-F238E27FC236}">
                  <a16:creationId xmlns:a16="http://schemas.microsoft.com/office/drawing/2014/main" id="{6B7D1338-5A0C-4D8C-8C67-7A93E8D1D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72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umbral efectivo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>
            <a:extLst>
              <a:ext uri="{FF2B5EF4-FFF2-40B4-BE49-F238E27FC236}">
                <a16:creationId xmlns:a16="http://schemas.microsoft.com/office/drawing/2014/main" id="{FFCF28F3-F752-48FD-B1DF-C51A5ADE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934200" cy="61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6098"/>
            <a:ext cx="83058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1) 500 -&gt; 300 diputados y 128 -&gt; 96 senadores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2) Cámaras electas por RP con listas cerradas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     estatales (como en Brasil)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3)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9 regidores y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45 diputados locales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4) 40 -&gt; 33% para consulta vinculante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5) Voto electrónico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6) Financiamiento público sólo para campañas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7) 11 -&gt; 7 Consejo General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8) Propuestos por 3 poderes, elección popular</a:t>
            </a:r>
            <a:endParaRPr lang="es-MX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propuesta de reforma electoral de AMLO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88727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Separar retórica, negociación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cúpular</a:t>
            </a:r>
          </a:p>
        </p:txBody>
      </p:sp>
    </p:spTree>
    <p:extLst>
      <p:ext uri="{BB962C8B-B14F-4D97-AF65-F5344CB8AC3E}">
        <p14:creationId xmlns:p14="http://schemas.microsoft.com/office/powerpoint/2010/main" val="17045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3">
            <a:extLst>
              <a:ext uri="{FF2B5EF4-FFF2-40B4-BE49-F238E27FC236}">
                <a16:creationId xmlns:a16="http://schemas.microsoft.com/office/drawing/2014/main" id="{DF079422-D39C-4C87-BDAD-343CBAD6FB1B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0"/>
            <a:ext cx="9601200" cy="7200900"/>
            <a:chOff x="0" y="0"/>
            <a:chExt cx="6048" cy="4536"/>
          </a:xfrm>
        </p:grpSpPr>
        <p:pic>
          <p:nvPicPr>
            <p:cNvPr id="6164" name="Picture 34" descr="C:\Documents and Settings\Eric\My Documents\My Pictures\2005_11_16\IMG_0247.JPG">
              <a:extLst>
                <a:ext uri="{FF2B5EF4-FFF2-40B4-BE49-F238E27FC236}">
                  <a16:creationId xmlns:a16="http://schemas.microsoft.com/office/drawing/2014/main" id="{370BAE0E-A8FE-4420-8A66-05C17357A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48" cy="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5" name="Rectangle 35">
              <a:extLst>
                <a:ext uri="{FF2B5EF4-FFF2-40B4-BE49-F238E27FC236}">
                  <a16:creationId xmlns:a16="http://schemas.microsoft.com/office/drawing/2014/main" id="{550564F8-7722-4866-BA3E-A385A68A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0"/>
              <a:ext cx="5760" cy="7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6166" name="Text Box 36">
              <a:extLst>
                <a:ext uri="{FF2B5EF4-FFF2-40B4-BE49-F238E27FC236}">
                  <a16:creationId xmlns:a16="http://schemas.microsoft.com/office/drawing/2014/main" id="{0FF2111B-B32B-4082-8234-B1CE5F65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"/>
              <a:ext cx="4320" cy="36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El árbol genealógico</a:t>
              </a:r>
            </a:p>
          </p:txBody>
        </p:sp>
        <p:sp>
          <p:nvSpPr>
            <p:cNvPr id="6167" name="Rectangle 37">
              <a:extLst>
                <a:ext uri="{FF2B5EF4-FFF2-40B4-BE49-F238E27FC236}">
                  <a16:creationId xmlns:a16="http://schemas.microsoft.com/office/drawing/2014/main" id="{2829E1C5-3690-4070-9CEE-644EDB909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792"/>
              <a:ext cx="5760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614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89B70C9-D111-423A-BEAB-95FC2146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0014C008-73D1-4388-BE10-82FB4BAF274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5402263"/>
            <a:ext cx="3556000" cy="363537"/>
            <a:chOff x="336" y="3403"/>
            <a:chExt cx="2240" cy="229"/>
          </a:xfrm>
        </p:grpSpPr>
        <p:sp>
          <p:nvSpPr>
            <p:cNvPr id="6159" name="Text Box 28">
              <a:extLst>
                <a:ext uri="{FF2B5EF4-FFF2-40B4-BE49-F238E27FC236}">
                  <a16:creationId xmlns:a16="http://schemas.microsoft.com/office/drawing/2014/main" id="{0A5BCF92-F6A6-4659-8E67-8A145EA57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403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UK</a:t>
              </a:r>
            </a:p>
          </p:txBody>
        </p:sp>
        <p:sp>
          <p:nvSpPr>
            <p:cNvPr id="6160" name="Text Box 29">
              <a:extLst>
                <a:ext uri="{FF2B5EF4-FFF2-40B4-BE49-F238E27FC236}">
                  <a16:creationId xmlns:a16="http://schemas.microsoft.com/office/drawing/2014/main" id="{43EDE8B4-8D7D-414B-AB67-5E8A9075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3408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Francia</a:t>
              </a:r>
            </a:p>
          </p:txBody>
        </p:sp>
        <p:sp>
          <p:nvSpPr>
            <p:cNvPr id="6161" name="Text Box 30">
              <a:extLst>
                <a:ext uri="{FF2B5EF4-FFF2-40B4-BE49-F238E27FC236}">
                  <a16:creationId xmlns:a16="http://schemas.microsoft.com/office/drawing/2014/main" id="{37FAF89D-4B6D-4BB8-8E3F-853A663A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27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Austral.</a:t>
              </a:r>
            </a:p>
          </p:txBody>
        </p:sp>
        <p:sp>
          <p:nvSpPr>
            <p:cNvPr id="6162" name="Text Box 31">
              <a:extLst>
                <a:ext uri="{FF2B5EF4-FFF2-40B4-BE49-F238E27FC236}">
                  <a16:creationId xmlns:a16="http://schemas.microsoft.com/office/drawing/2014/main" id="{20D09AAD-4E98-4C9C-911F-3C547FB4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440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Líbano</a:t>
              </a:r>
            </a:p>
          </p:txBody>
        </p:sp>
        <p:sp>
          <p:nvSpPr>
            <p:cNvPr id="6163" name="Text Box 32">
              <a:extLst>
                <a:ext uri="{FF2B5EF4-FFF2-40B4-BE49-F238E27FC236}">
                  <a16:creationId xmlns:a16="http://schemas.microsoft.com/office/drawing/2014/main" id="{96E92F2E-DE7D-43B8-8940-2B13CDBB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" y="345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Singapur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9FA4C3B4-CC61-4F2E-A2D2-D954D98ACD8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321300"/>
            <a:ext cx="1587500" cy="465138"/>
            <a:chOff x="2504" y="3352"/>
            <a:chExt cx="1000" cy="293"/>
          </a:xfrm>
        </p:grpSpPr>
        <p:sp>
          <p:nvSpPr>
            <p:cNvPr id="6157" name="Text Box 38">
              <a:extLst>
                <a:ext uri="{FF2B5EF4-FFF2-40B4-BE49-F238E27FC236}">
                  <a16:creationId xmlns:a16="http://schemas.microsoft.com/office/drawing/2014/main" id="{B3854E6F-A498-4F7F-9774-811DA730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Méx: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Congreso</a:t>
              </a:r>
            </a:p>
          </p:txBody>
        </p:sp>
        <p:sp>
          <p:nvSpPr>
            <p:cNvPr id="6158" name="Text Box 39">
              <a:extLst>
                <a:ext uri="{FF2B5EF4-FFF2-40B4-BE49-F238E27FC236}">
                  <a16:creationId xmlns:a16="http://schemas.microsoft.com/office/drawing/2014/main" id="{7305C745-71BA-4E3C-9667-B71709D3F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72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Alemania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9159C7A1-260D-408E-A935-327595C83D8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541963"/>
            <a:ext cx="1612900" cy="274637"/>
            <a:chOff x="3464" y="3491"/>
            <a:chExt cx="1016" cy="173"/>
          </a:xfrm>
        </p:grpSpPr>
        <p:sp>
          <p:nvSpPr>
            <p:cNvPr id="6155" name="Text Box 40">
              <a:extLst>
                <a:ext uri="{FF2B5EF4-FFF2-40B4-BE49-F238E27FC236}">
                  <a16:creationId xmlns:a16="http://schemas.microsoft.com/office/drawing/2014/main" id="{E4F0FB70-6641-4DD5-865C-F73DACEF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Israel</a:t>
              </a:r>
            </a:p>
          </p:txBody>
        </p:sp>
        <p:sp>
          <p:nvSpPr>
            <p:cNvPr id="6156" name="Text Box 41">
              <a:extLst>
                <a:ext uri="{FF2B5EF4-FFF2-40B4-BE49-F238E27FC236}">
                  <a16:creationId xmlns:a16="http://schemas.microsoft.com/office/drawing/2014/main" id="{2BB602A7-7EC4-464A-AC32-B74D30FC3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Irlanda</a:t>
              </a:r>
            </a:p>
          </p:txBody>
        </p:sp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E42A5F6C-3685-48AB-BE9B-41BB4CB9627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321300"/>
            <a:ext cx="2413000" cy="469900"/>
            <a:chOff x="4472" y="3352"/>
            <a:chExt cx="1520" cy="296"/>
          </a:xfrm>
        </p:grpSpPr>
        <p:sp>
          <p:nvSpPr>
            <p:cNvPr id="6152" name="Text Box 42">
              <a:extLst>
                <a:ext uri="{FF2B5EF4-FFF2-40B4-BE49-F238E27FC236}">
                  <a16:creationId xmlns:a16="http://schemas.microsoft.com/office/drawing/2014/main" id="{325A2AA4-20E6-4433-B707-64F141F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Japón clásico</a:t>
              </a:r>
            </a:p>
          </p:txBody>
        </p:sp>
        <p:sp>
          <p:nvSpPr>
            <p:cNvPr id="6153" name="Text Box 43">
              <a:extLst>
                <a:ext uri="{FF2B5EF4-FFF2-40B4-BE49-F238E27FC236}">
                  <a16:creationId xmlns:a16="http://schemas.microsoft.com/office/drawing/2014/main" id="{2D2ADF9D-71F2-4FC8-9192-F396DE9FE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España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senado</a:t>
              </a:r>
            </a:p>
          </p:txBody>
        </p:sp>
        <p:sp>
          <p:nvSpPr>
            <p:cNvPr id="6154" name="Text Box 44">
              <a:extLst>
                <a:ext uri="{FF2B5EF4-FFF2-40B4-BE49-F238E27FC236}">
                  <a16:creationId xmlns:a16="http://schemas.microsoft.com/office/drawing/2014/main" id="{AB1F267F-E8F4-4BFF-BEE9-59AAD83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Nauru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5">
            <a:extLst>
              <a:ext uri="{FF2B5EF4-FFF2-40B4-BE49-F238E27FC236}">
                <a16:creationId xmlns:a16="http://schemas.microsoft.com/office/drawing/2014/main" id="{31E1B743-8005-4D74-AFCF-61E41736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Rumania combina cuota y divisor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37" name="Text Box 17">
            <a:extLst>
              <a:ext uri="{FF2B5EF4-FFF2-40B4-BE49-F238E27FC236}">
                <a16:creationId xmlns:a16="http://schemas.microsoft.com/office/drawing/2014/main" id="{0002062E-EF9A-4619-B354-8A809E9C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distritos son los municipios (43) con magnitud proporcional a la población</a:t>
            </a:r>
          </a:p>
        </p:txBody>
      </p:sp>
      <p:sp>
        <p:nvSpPr>
          <p:cNvPr id="286739" name="Text Box 19">
            <a:extLst>
              <a:ext uri="{FF2B5EF4-FFF2-40B4-BE49-F238E27FC236}">
                <a16:creationId xmlns:a16="http://schemas.microsoft.com/office/drawing/2014/main" id="{FDE076F4-440E-4226-9A42-5093392C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escaños con cuotas Hare enteras</a:t>
            </a:r>
          </a:p>
        </p:txBody>
      </p:sp>
      <p:sp>
        <p:nvSpPr>
          <p:cNvPr id="286740" name="Text Box 20">
            <a:extLst>
              <a:ext uri="{FF2B5EF4-FFF2-40B4-BE49-F238E27FC236}">
                <a16:creationId xmlns:a16="http://schemas.microsoft.com/office/drawing/2014/main" id="{1E0E5225-D4A0-4A50-BFE2-0F869DA8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los restos con divisor D’Hondt</a:t>
            </a:r>
            <a:endParaRPr lang="es-MX" altLang="es-MX" sz="32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41" name="Text Box 21">
            <a:extLst>
              <a:ext uri="{FF2B5EF4-FFF2-40B4-BE49-F238E27FC236}">
                <a16:creationId xmlns:a16="http://schemas.microsoft.com/office/drawing/2014/main" id="{EF99558D-1AF2-4155-9578-EC3D38DC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8305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 abierta: candidatos compiten en sub-distritos uninominales, escaños para los más votados + escaños garantizados (excedentes) para los que ganan mayoría en su senescalía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7" grpId="0" autoUpdateAnimBg="0"/>
      <p:bldP spid="286739" grpId="0" autoUpdateAnimBg="0"/>
      <p:bldP spid="286740" grpId="0" autoUpdateAnimBg="0"/>
      <p:bldP spid="286741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5">
            <a:extLst>
              <a:ext uri="{FF2B5EF4-FFF2-40B4-BE49-F238E27FC236}">
                <a16:creationId xmlns:a16="http://schemas.microsoft.com/office/drawing/2014/main" id="{DABA5D1B-ABA7-49B4-AE95-1E53B949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Efectos del SE: Ratificación de Kyoto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Box 17">
            <a:extLst>
              <a:ext uri="{FF2B5EF4-FFF2-40B4-BE49-F238E27FC236}">
                <a16:creationId xmlns:a16="http://schemas.microsoft.com/office/drawing/2014/main" id="{22D3BFF2-5B60-4BD5-BDC9-BE44DEDEC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Varianza en impuestos a gasolina no se explica con nivel de desarrollo</a:t>
            </a:r>
          </a:p>
        </p:txBody>
      </p:sp>
      <p:sp>
        <p:nvSpPr>
          <p:cNvPr id="83972" name="Text Box 19">
            <a:extLst>
              <a:ext uri="{FF2B5EF4-FFF2-40B4-BE49-F238E27FC236}">
                <a16:creationId xmlns:a16="http://schemas.microsoft.com/office/drawing/2014/main" id="{F7826EC9-1779-4172-B213-9A1376AAB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Sesgo rural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uso de combustibles fósiles: dependencia fig. 2 p. 27, preferencia tab. 1 p. 32</a:t>
            </a:r>
          </a:p>
        </p:txBody>
      </p:sp>
      <p:sp>
        <p:nvSpPr>
          <p:cNvPr id="83973" name="Text Box 20">
            <a:extLst>
              <a:ext uri="{FF2B5EF4-FFF2-40B4-BE49-F238E27FC236}">
                <a16:creationId xmlns:a16="http://schemas.microsoft.com/office/drawing/2014/main" id="{438F2539-BAAF-436C-9956-DB353ED8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menudo toma la forma de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sobrerrepresentar campesinos</a:t>
            </a:r>
          </a:p>
        </p:txBody>
      </p:sp>
      <p:sp>
        <p:nvSpPr>
          <p:cNvPr id="83974" name="Text Box 21">
            <a:extLst>
              <a:ext uri="{FF2B5EF4-FFF2-40B4-BE49-F238E27FC236}">
                <a16:creationId xmlns:a16="http://schemas.microsoft.com/office/drawing/2014/main" id="{DB5F5379-9BB4-41C7-B683-7F9EF8F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Evidencia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sostiene la hipótesis: impuestos tab. 2, duración de ratificación protocolo fig.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utoUpdateAnimBg="0"/>
      <p:bldP spid="83974" grpId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8CC544B-89C8-487A-8A99-B91661B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81075"/>
            <a:ext cx="79597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9D837190-6F3D-42C8-9764-C3F822B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3050"/>
            <a:ext cx="619125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049">
            <a:extLst>
              <a:ext uri="{FF2B5EF4-FFF2-40B4-BE49-F238E27FC236}">
                <a16:creationId xmlns:a16="http://schemas.microsoft.com/office/drawing/2014/main" id="{720F88BF-CC22-424A-8BE6-D6019C0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811463"/>
            <a:ext cx="1109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Fin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FB6F746-6F65-4500-A5C1-BEC99954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662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7200">
                <a:solidFill>
                  <a:schemeClr val="tx1"/>
                </a:solidFill>
              </a:rPr>
              <a:t>Slides a las que se llega por hipervínculos.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026">
            <a:extLst>
              <a:ext uri="{FF2B5EF4-FFF2-40B4-BE49-F238E27FC236}">
                <a16:creationId xmlns:a16="http://schemas.microsoft.com/office/drawing/2014/main" id="{7568A1C5-3D4F-46D4-98B3-C6B96748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desproporcionalidad</a:t>
            </a:r>
          </a:p>
        </p:txBody>
      </p:sp>
      <p:sp>
        <p:nvSpPr>
          <p:cNvPr id="81923" name="Text Box 1027">
            <a:extLst>
              <a:ext uri="{FF2B5EF4-FFF2-40B4-BE49-F238E27FC236}">
                <a16:creationId xmlns:a16="http://schemas.microsoft.com/office/drawing/2014/main" id="{7F25EC61-E973-46A5-9DF4-7769AB8B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Criterio: ¿Qué tanto se desvía el reparto de escaños de la distribución de votos? </a:t>
            </a:r>
          </a:p>
        </p:txBody>
      </p:sp>
      <p:sp>
        <p:nvSpPr>
          <p:cNvPr id="81924" name="Text Box 1028">
            <a:extLst>
              <a:ext uri="{FF2B5EF4-FFF2-40B4-BE49-F238E27FC236}">
                <a16:creationId xmlns:a16="http://schemas.microsoft.com/office/drawing/2014/main" id="{CE21F5E1-9601-4334-8647-23DB94AA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de equidad, que el parlamento sea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fiel reflejo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los matices de opinión de la sociedad.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D8F2FE0B-413E-467F-8131-F830FEE0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¿Es buena la analogía del espejo?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Policy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representativa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. decisores representativos.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utoUpdateAnimBg="0"/>
      <p:bldP spid="81924" grpId="0" autoUpdateAnimBg="0"/>
      <p:bldP spid="81925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88" name="Object 2048">
            <a:extLst>
              <a:ext uri="{FF2B5EF4-FFF2-40B4-BE49-F238E27FC236}">
                <a16:creationId xmlns:a16="http://schemas.microsoft.com/office/drawing/2014/main" id="{B16C1064-1F8E-4F31-A7AE-5A1F5422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2233613"/>
          <a:ext cx="18288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100" imgH="431800" progId="Equation.3">
                  <p:embed/>
                </p:oleObj>
              </mc:Choice>
              <mc:Fallback>
                <p:oleObj name="Equation" r:id="rId2" imgW="1054100" imgH="431800" progId="Equation.3">
                  <p:embed/>
                  <p:pic>
                    <p:nvPicPr>
                      <p:cNvPr id="370688" name="Object 2048">
                        <a:extLst>
                          <a:ext uri="{FF2B5EF4-FFF2-40B4-BE49-F238E27FC236}">
                            <a16:creationId xmlns:a16="http://schemas.microsoft.com/office/drawing/2014/main" id="{B16C1064-1F8E-4F31-A7AE-5A1F5422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233613"/>
                        <a:ext cx="1828800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89" name="Object 2049">
            <a:extLst>
              <a:ext uri="{FF2B5EF4-FFF2-40B4-BE49-F238E27FC236}">
                <a16:creationId xmlns:a16="http://schemas.microsoft.com/office/drawing/2014/main" id="{E9A78BA4-180C-401D-BD85-D1A552F65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114675"/>
          <a:ext cx="18938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726" imgH="431613" progId="Equation.3">
                  <p:embed/>
                </p:oleObj>
              </mc:Choice>
              <mc:Fallback>
                <p:oleObj name="Equation" r:id="rId4" imgW="1091726" imgH="431613" progId="Equation.3">
                  <p:embed/>
                  <p:pic>
                    <p:nvPicPr>
                      <p:cNvPr id="370689" name="Object 2049">
                        <a:extLst>
                          <a:ext uri="{FF2B5EF4-FFF2-40B4-BE49-F238E27FC236}">
                            <a16:creationId xmlns:a16="http://schemas.microsoft.com/office/drawing/2014/main" id="{E9A78BA4-180C-401D-BD85-D1A552F65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114675"/>
                        <a:ext cx="1893887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>
            <a:extLst>
              <a:ext uri="{FF2B5EF4-FFF2-40B4-BE49-F238E27FC236}">
                <a16:creationId xmlns:a16="http://schemas.microsoft.com/office/drawing/2014/main" id="{C0F2BF10-A327-46F4-8E31-9A9B0784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014788"/>
            <a:ext cx="2176463" cy="808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0690" name="Object 2050">
            <a:extLst>
              <a:ext uri="{FF2B5EF4-FFF2-40B4-BE49-F238E27FC236}">
                <a16:creationId xmlns:a16="http://schemas.microsoft.com/office/drawing/2014/main" id="{922D06AD-06C4-4156-92FD-77E653E07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4986338"/>
          <a:ext cx="21732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300" imgH="279400" progId="Equation.3">
                  <p:embed/>
                </p:oleObj>
              </mc:Choice>
              <mc:Fallback>
                <p:oleObj name="Equation" r:id="rId7" imgW="1257300" imgH="279400" progId="Equation.3">
                  <p:embed/>
                  <p:pic>
                    <p:nvPicPr>
                      <p:cNvPr id="370690" name="Object 2050">
                        <a:extLst>
                          <a:ext uri="{FF2B5EF4-FFF2-40B4-BE49-F238E27FC236}">
                            <a16:creationId xmlns:a16="http://schemas.microsoft.com/office/drawing/2014/main" id="{922D06AD-06C4-4156-92FD-77E653E07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986338"/>
                        <a:ext cx="2173287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>
            <a:extLst>
              <a:ext uri="{FF2B5EF4-FFF2-40B4-BE49-F238E27FC236}">
                <a16:creationId xmlns:a16="http://schemas.microsoft.com/office/drawing/2014/main" id="{5EF376AE-07FE-4A81-98B5-465EBCDFA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38E115E5-D069-42E1-93FD-90DE7A28E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53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Rae (desviación promedio)</a:t>
            </a: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4B7C0DC7-E750-46C2-8E65-6E282C076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70238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Loosemore-Hanby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708BA0D-5FDB-422B-9219-BF4752F0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702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Geométrico (Gallagher)</a:t>
            </a: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B6B2ECE0-5529-4E73-89F7-C9EF7BC2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069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Desviación mayor (Lijphart)</a:t>
            </a: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6C5BBC85-9E7C-49F2-91FB-EA40031F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638800"/>
            <a:ext cx="23733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 </a:t>
            </a: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= a + </a:t>
            </a:r>
            <a:r>
              <a:rPr lang="es-MX" altLang="es-MX" b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b&gt;1 indica sesgo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E9F2E56D-79E3-4945-8A4F-13B1BE47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19775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Sesgo pro-partidos grandes (Cox+Shugart)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9C50A2F-2FE1-4D4E-9A16-42CA9F5E2E3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362200"/>
            <a:ext cx="457200" cy="3886200"/>
            <a:chOff x="192" y="1488"/>
            <a:chExt cx="288" cy="2448"/>
          </a:xfrm>
        </p:grpSpPr>
        <p:sp>
          <p:nvSpPr>
            <p:cNvPr id="68628" name="Text Box 14">
              <a:extLst>
                <a:ext uri="{FF2B5EF4-FFF2-40B4-BE49-F238E27FC236}">
                  <a16:creationId xmlns:a16="http://schemas.microsoft.com/office/drawing/2014/main" id="{A55DC661-FC2F-42C3-8DFE-9525AA932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anose="020F0502020204030204" pitchFamily="34" charset="0"/>
                </a:rPr>
                <a:t>1)</a:t>
              </a:r>
            </a:p>
          </p:txBody>
        </p:sp>
        <p:sp>
          <p:nvSpPr>
            <p:cNvPr id="68629" name="Text Box 15">
              <a:extLst>
                <a:ext uri="{FF2B5EF4-FFF2-40B4-BE49-F238E27FC236}">
                  <a16:creationId xmlns:a16="http://schemas.microsoft.com/office/drawing/2014/main" id="{D4B99E58-CCE5-41EA-87E5-0844DAD09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996600"/>
                  </a:solidFill>
                  <a:latin typeface="Calibri" panose="020F0502020204030204" pitchFamily="34" charset="0"/>
                </a:rPr>
                <a:t>2)</a:t>
              </a:r>
            </a:p>
          </p:txBody>
        </p:sp>
        <p:sp>
          <p:nvSpPr>
            <p:cNvPr id="68630" name="Text Box 16">
              <a:extLst>
                <a:ext uri="{FF2B5EF4-FFF2-40B4-BE49-F238E27FC236}">
                  <a16:creationId xmlns:a16="http://schemas.microsoft.com/office/drawing/2014/main" id="{FD3FD444-B9E5-46BA-A8E4-EAE2D382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3300"/>
                  </a:solidFill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68631" name="Text Box 17">
              <a:extLst>
                <a:ext uri="{FF2B5EF4-FFF2-40B4-BE49-F238E27FC236}">
                  <a16:creationId xmlns:a16="http://schemas.microsoft.com/office/drawing/2014/main" id="{000DD058-6B89-4838-BC86-A26E2735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009900"/>
                  </a:solidFill>
                  <a:latin typeface="Calibri" panose="020F0502020204030204" pitchFamily="34" charset="0"/>
                </a:rPr>
                <a:t>4)</a:t>
              </a:r>
            </a:p>
          </p:txBody>
        </p:sp>
        <p:sp>
          <p:nvSpPr>
            <p:cNvPr id="68632" name="Text Box 18">
              <a:extLst>
                <a:ext uri="{FF2B5EF4-FFF2-40B4-BE49-F238E27FC236}">
                  <a16:creationId xmlns:a16="http://schemas.microsoft.com/office/drawing/2014/main" id="{290E3C2F-33EE-4AEA-A66C-1746776D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5)</a:t>
              </a:r>
            </a:p>
          </p:txBody>
        </p:sp>
      </p:grpSp>
      <p:sp>
        <p:nvSpPr>
          <p:cNvPr id="82963" name="Text Box 19">
            <a:extLst>
              <a:ext uri="{FF2B5EF4-FFF2-40B4-BE49-F238E27FC236}">
                <a16:creationId xmlns:a16="http://schemas.microsoft.com/office/drawing/2014/main" id="{B32B2CBC-B202-435F-9AF5-DFB4DF9E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7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No hay medida aceptada por todos, 5 comunes</a:t>
            </a:r>
          </a:p>
        </p:txBody>
      </p:sp>
      <p:sp>
        <p:nvSpPr>
          <p:cNvPr id="82964" name="AutoShape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5E528F-E306-4EB3-8C7D-6CCA0526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86113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latin typeface="Calibri" panose="020F0502020204030204" pitchFamily="34" charset="0"/>
            </a:endParaRP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id="{8C4BF0AE-8017-4BE5-9685-774B5F85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1845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Ejemplos</a:t>
            </a:r>
            <a:endParaRPr lang="en-U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2967" name="AutoShape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262326-3828-4A90-BEB2-0F59CC5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3246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5451F1FB-1A65-4099-849A-6445DF99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6502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2969" name="Text Box 25">
            <a:extLst>
              <a:ext uri="{FF2B5EF4-FFF2-40B4-BE49-F238E27FC236}">
                <a16:creationId xmlns:a16="http://schemas.microsoft.com/office/drawing/2014/main" id="{8260DABE-0DF0-496C-B825-D3242E75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375400"/>
            <a:ext cx="167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400">
                <a:latin typeface="Calibri" panose="020F0502020204030204" pitchFamily="34" charset="0"/>
              </a:rPr>
              <a:t>Digresión continúa...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nimBg="1" autoUpdateAnimBg="0"/>
      <p:bldP spid="82956" grpId="0" autoUpdateAnimBg="0"/>
      <p:bldP spid="82963" grpId="0" autoUpdateAnimBg="0"/>
      <p:bldP spid="82964" grpId="0" animBg="1" autoUpdateAnimBg="0"/>
      <p:bldP spid="82965" grpId="0" autoUpdateAnimBg="0"/>
      <p:bldP spid="82967" grpId="0" animBg="1"/>
      <p:bldP spid="82969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6E008EDE-3765-4FA8-8A3F-BAE9D4819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428750"/>
          <a:ext cx="77724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38999" imgH="3105537" progId="Excel.Sheet.8">
                  <p:embed/>
                </p:oleObj>
              </mc:Choice>
              <mc:Fallback>
                <p:oleObj name="Worksheet" r:id="rId2" imgW="5038999" imgH="3105537" progId="Excel.Sheet.8">
                  <p:embed/>
                  <p:pic>
                    <p:nvPicPr>
                      <p:cNvPr id="69634" name="Object 0">
                        <a:extLst>
                          <a:ext uri="{FF2B5EF4-FFF2-40B4-BE49-F238E27FC236}">
                            <a16:creationId xmlns:a16="http://schemas.microsoft.com/office/drawing/2014/main" id="{6E008EDE-3765-4FA8-8A3F-BAE9D4819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8750"/>
                        <a:ext cx="7772400" cy="459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3">
            <a:extLst>
              <a:ext uri="{FF2B5EF4-FFF2-40B4-BE49-F238E27FC236}">
                <a16:creationId xmlns:a16="http://schemas.microsoft.com/office/drawing/2014/main" id="{FC40D817-B316-4736-8CF2-40ECFEACE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Tres ejemplos abstractos</a:t>
            </a:r>
          </a:p>
        </p:txBody>
      </p:sp>
      <p:sp>
        <p:nvSpPr>
          <p:cNvPr id="69636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3B58BD1-FEB3-4309-A35B-788BB34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B1D3A504-85C8-42C3-82D8-5DB503C4F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70658" name="Object 0">
                        <a:extLst>
                          <a:ext uri="{FF2B5EF4-FFF2-40B4-BE49-F238E27FC236}">
                            <a16:creationId xmlns:a16="http://schemas.microsoft.com/office/drawing/2014/main" id="{B1D3A504-85C8-42C3-82D8-5DB503C4F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4">
            <a:extLst>
              <a:ext uri="{FF2B5EF4-FFF2-40B4-BE49-F238E27FC236}">
                <a16:creationId xmlns:a16="http://schemas.microsoft.com/office/drawing/2014/main" id="{547C0120-84F6-490D-B1FA-31231CF9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45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Elección general UK ‘01: los 20 primeros lugares</a:t>
            </a:r>
          </a:p>
        </p:txBody>
      </p:sp>
      <p:graphicFrame>
        <p:nvGraphicFramePr>
          <p:cNvPr id="372737" name="Object 1">
            <a:extLst>
              <a:ext uri="{FF2B5EF4-FFF2-40B4-BE49-F238E27FC236}">
                <a16:creationId xmlns:a16="http://schemas.microsoft.com/office/drawing/2014/main" id="{F6507692-4C5B-482D-AB5F-717D5CB2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363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372737" name="Object 1">
                        <a:extLst>
                          <a:ext uri="{FF2B5EF4-FFF2-40B4-BE49-F238E27FC236}">
                            <a16:creationId xmlns:a16="http://schemas.microsoft.com/office/drawing/2014/main" id="{F6507692-4C5B-482D-AB5F-717D5CB2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2">
            <a:extLst>
              <a:ext uri="{FF2B5EF4-FFF2-40B4-BE49-F238E27FC236}">
                <a16:creationId xmlns:a16="http://schemas.microsoft.com/office/drawing/2014/main" id="{83062CBD-3D49-47D5-AB2D-961E3DD0D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5562600"/>
          <a:ext cx="1609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70661" name="Object 2">
                        <a:extLst>
                          <a:ext uri="{FF2B5EF4-FFF2-40B4-BE49-F238E27FC236}">
                            <a16:creationId xmlns:a16="http://schemas.microsoft.com/office/drawing/2014/main" id="{83062CBD-3D49-47D5-AB2D-961E3DD0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1609725" cy="819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>
            <a:extLst>
              <a:ext uri="{FF2B5EF4-FFF2-40B4-BE49-F238E27FC236}">
                <a16:creationId xmlns:a16="http://schemas.microsoft.com/office/drawing/2014/main" id="{26719E31-6E63-4E78-808C-D411F7D2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5805488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/>
              <a:t>Fin digresión</a:t>
            </a:r>
          </a:p>
        </p:txBody>
      </p:sp>
      <p:sp>
        <p:nvSpPr>
          <p:cNvPr id="85000" name="AutoShape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E8FC67D-FB0C-4A90-B83B-5EB085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70664" name="Line 9">
            <a:extLst>
              <a:ext uri="{FF2B5EF4-FFF2-40B4-BE49-F238E27FC236}">
                <a16:creationId xmlns:a16="http://schemas.microsoft.com/office/drawing/2014/main" id="{3D253633-8C0F-4861-AC73-33B0AD3F6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utoUpdateAnimBg="0"/>
      <p:bldP spid="8500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04E20ADF-10D0-4910-BCEC-520E66BB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sencillo: gana el candidato o partido con más votos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B91360F-C809-4A69-86B8-F6223D691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Familia 1: los sistemas de mayoría</a:t>
            </a:r>
          </a:p>
        </p:txBody>
      </p:sp>
      <p:sp>
        <p:nvSpPr>
          <p:cNvPr id="7172" name="Line 16">
            <a:extLst>
              <a:ext uri="{FF2B5EF4-FFF2-40B4-BE49-F238E27FC236}">
                <a16:creationId xmlns:a16="http://schemas.microsoft.com/office/drawing/2014/main" id="{51AC51D0-DD64-407C-9C46-216FF1065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61849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592A8E07-6728-4F9F-A0A6-1B57696B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Algunos cambian pluralidad por mayoría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B78A9F98-B740-46C7-9446-1E5CFB81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2150"/>
            <a:ext cx="83058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5 tipos: 	</a:t>
            </a:r>
            <a:r>
              <a:rPr lang="es-MX" altLang="es-MX" sz="3200" b="1">
                <a:solidFill>
                  <a:srgbClr val="CC3300"/>
                </a:solidFill>
                <a:latin typeface="Calibri" panose="020F0502020204030204" pitchFamily="34" charset="0"/>
              </a:rPr>
              <a:t>FPTP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BV-block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PBV-party 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996600"/>
                </a:solidFill>
                <a:latin typeface="Calibri" panose="020F0502020204030204" pitchFamily="34" charset="0"/>
              </a:rPr>
              <a:t>AV-alternative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TRS-two round system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FF00FF"/>
                </a:solidFill>
                <a:latin typeface="Calibri" panose="020F0502020204030204" pitchFamily="34" charset="0"/>
              </a:rPr>
              <a:t>SNTV-single non-transferable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3" grpId="0" autoUpdateAnimBg="0"/>
      <p:bldP spid="9234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0" name="Object 0">
            <a:extLst>
              <a:ext uri="{FF2B5EF4-FFF2-40B4-BE49-F238E27FC236}">
                <a16:creationId xmlns:a16="http://schemas.microsoft.com/office/drawing/2014/main" id="{93B93425-7F82-4F46-B2F9-E540CFCA05BF}"/>
              </a:ext>
            </a:extLst>
          </p:cNvPr>
          <p:cNvGraphicFramePr>
            <a:graphicFrameLocks noChangeAspect="1"/>
          </p:cNvGraphicFramePr>
          <p:nvPr/>
        </p:nvGraphicFramePr>
        <p:xfrm flipH="1">
          <a:off x="619125" y="3298825"/>
          <a:ext cx="8143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500" imgH="393700" progId="Equation.3">
                  <p:embed/>
                </p:oleObj>
              </mc:Choice>
              <mc:Fallback>
                <p:oleObj name="Equation" r:id="rId2" imgW="3492500" imgH="393700" progId="Equation.3">
                  <p:embed/>
                  <p:pic>
                    <p:nvPicPr>
                      <p:cNvPr id="373760" name="Object 0">
                        <a:extLst>
                          <a:ext uri="{FF2B5EF4-FFF2-40B4-BE49-F238E27FC236}">
                            <a16:creationId xmlns:a16="http://schemas.microsoft.com/office/drawing/2014/main" id="{93B93425-7F82-4F46-B2F9-E540CFCA05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9125" y="3298825"/>
                        <a:ext cx="8143875" cy="911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>
            <a:extLst>
              <a:ext uri="{FF2B5EF4-FFF2-40B4-BE49-F238E27FC236}">
                <a16:creationId xmlns:a16="http://schemas.microsoft.com/office/drawing/2014/main" id="{2B221C40-AC01-4A52-844D-9912A3C27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Concepto británico (Nuffield College),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mide el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flujo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de votos o de escaños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 un partido a otro entre dos elecciones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1C60EEFF-69B5-40B5-963C-244D35A5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800"/>
            <a:ext cx="213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5A1926B1-EB53-4F58-A9A4-C6788960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Tiene problemas de validez, en especial si hay más de 2 partidos o si la participación cambia mucho,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pero es muy socorrida</a:t>
            </a:r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685BB6E1-1E0F-46F5-A187-31D9244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                         margen 2003                margen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7" grpId="0" autoUpdateAnimBg="0"/>
      <p:bldP spid="79878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8B3ABA35-077B-4904-85D4-16BFB9C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FB69343D-A373-4E1B-840B-BC755CDC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C57854-D105-4C55-9232-183317E3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04800"/>
            <a:ext cx="320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A721872-FC08-4969-AB7E-82994615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381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Ejem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1997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2001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rgbClr val="FF3300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52%	54%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accent1"/>
                </a:solidFill>
                <a:latin typeface="Calibri" panose="020F0502020204030204" pitchFamily="34" charset="0"/>
              </a:rPr>
              <a:t>Tories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48%	46%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B9CFEA7-2436-4968-8ABE-7BE15E74DB3D}"/>
              </a:ext>
            </a:extLst>
          </p:cNvPr>
          <p:cNvGrpSpPr>
            <a:grpSpLocks/>
          </p:cNvGrpSpPr>
          <p:nvPr/>
        </p:nvGrpSpPr>
        <p:grpSpPr bwMode="auto">
          <a:xfrm>
            <a:off x="4560888" y="1141413"/>
            <a:ext cx="3886200" cy="1427162"/>
            <a:chOff x="2873" y="719"/>
            <a:chExt cx="2448" cy="899"/>
          </a:xfrm>
        </p:grpSpPr>
        <p:sp>
          <p:nvSpPr>
            <p:cNvPr id="72742" name="Rectangle 7">
              <a:extLst>
                <a:ext uri="{FF2B5EF4-FFF2-40B4-BE49-F238E27FC236}">
                  <a16:creationId xmlns:a16="http://schemas.microsoft.com/office/drawing/2014/main" id="{AE8E4BD7-4968-4920-9EFE-08B471AA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754"/>
              <a:ext cx="2448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3" name="Text Box 8">
              <a:extLst>
                <a:ext uri="{FF2B5EF4-FFF2-40B4-BE49-F238E27FC236}">
                  <a16:creationId xmlns:a16="http://schemas.microsoft.com/office/drawing/2014/main" id="{50B1212B-7216-4A23-B295-8464607BC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719"/>
              <a:ext cx="240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Swing Labour</a:t>
              </a:r>
              <a:r>
                <a:rPr lang="es-MX" altLang="es-MX" sz="2800" baseline="-25000">
                  <a:solidFill>
                    <a:schemeClr val="tx1"/>
                  </a:solidFill>
                  <a:latin typeface="Calibri" panose="020F0502020204030204" pitchFamily="34" charset="0"/>
                </a:rPr>
                <a:t>97-01</a:t>
              </a: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 = 2%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= (8 - 4)/2 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(2% “transitó” de T a L)</a:t>
              </a:r>
            </a:p>
          </p:txBody>
        </p:sp>
      </p:grpSp>
      <p:sp>
        <p:nvSpPr>
          <p:cNvPr id="288777" name="Text Box 9">
            <a:extLst>
              <a:ext uri="{FF2B5EF4-FFF2-40B4-BE49-F238E27FC236}">
                <a16:creationId xmlns:a16="http://schemas.microsoft.com/office/drawing/2014/main" id="{A514BA94-F5C5-4AFC-BC1C-EC3B11E6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3657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Si la participación es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constante esto es válido:</a:t>
            </a:r>
          </a:p>
        </p:txBody>
      </p:sp>
      <p:sp>
        <p:nvSpPr>
          <p:cNvPr id="288778" name="Text Box 10">
            <a:extLst>
              <a:ext uri="{FF2B5EF4-FFF2-40B4-BE49-F238E27FC236}">
                <a16:creationId xmlns:a16="http://schemas.microsoft.com/office/drawing/2014/main" id="{8FAD284C-C383-43A0-8E74-73184107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819400"/>
            <a:ext cx="365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 particip. variable puede engañar: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90A5A75-7273-4A42-8F80-799A60BED3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97313"/>
            <a:ext cx="381000" cy="1741487"/>
            <a:chOff x="1056" y="2551"/>
            <a:chExt cx="240" cy="1097"/>
          </a:xfrm>
        </p:grpSpPr>
        <p:sp>
          <p:nvSpPr>
            <p:cNvPr id="72739" name="Rectangle 12">
              <a:extLst>
                <a:ext uri="{FF2B5EF4-FFF2-40B4-BE49-F238E27FC236}">
                  <a16:creationId xmlns:a16="http://schemas.microsoft.com/office/drawing/2014/main" id="{4998DB87-F235-4202-9329-741DC439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935"/>
              <a:ext cx="192" cy="43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0" name="Rectangle 13">
              <a:extLst>
                <a:ext uri="{FF2B5EF4-FFF2-40B4-BE49-F238E27FC236}">
                  <a16:creationId xmlns:a16="http://schemas.microsoft.com/office/drawing/2014/main" id="{5CED1B17-24FC-4B2C-A371-68766776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551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1" name="Text Box 14">
              <a:extLst>
                <a:ext uri="{FF2B5EF4-FFF2-40B4-BE49-F238E27FC236}">
                  <a16:creationId xmlns:a16="http://schemas.microsoft.com/office/drawing/2014/main" id="{6950D82A-F71E-4E53-91CA-5C7B8B9A3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2420834-D74B-4B5D-B005-BCA54C08A30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97313"/>
            <a:ext cx="381000" cy="1741487"/>
            <a:chOff x="1536" y="2551"/>
            <a:chExt cx="240" cy="1097"/>
          </a:xfrm>
        </p:grpSpPr>
        <p:sp>
          <p:nvSpPr>
            <p:cNvPr id="72736" name="Rectangle 16">
              <a:extLst>
                <a:ext uri="{FF2B5EF4-FFF2-40B4-BE49-F238E27FC236}">
                  <a16:creationId xmlns:a16="http://schemas.microsoft.com/office/drawing/2014/main" id="{37A8EBA8-C78F-4057-8599-B73B00C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51"/>
              <a:ext cx="19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7" name="Rectangle 17">
              <a:extLst>
                <a:ext uri="{FF2B5EF4-FFF2-40B4-BE49-F238E27FC236}">
                  <a16:creationId xmlns:a16="http://schemas.microsoft.com/office/drawing/2014/main" id="{ECD3176D-E8FE-40DC-A953-1A92C338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839"/>
              <a:ext cx="192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8" name="Text Box 18">
              <a:extLst>
                <a:ext uri="{FF2B5EF4-FFF2-40B4-BE49-F238E27FC236}">
                  <a16:creationId xmlns:a16="http://schemas.microsoft.com/office/drawing/2014/main" id="{0B6CA81C-69D5-46B1-A1D1-A487A2B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6855A997-F47B-4795-A162-771BE539245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4354513"/>
            <a:ext cx="685800" cy="76200"/>
            <a:chOff x="1090" y="2839"/>
            <a:chExt cx="432" cy="48"/>
          </a:xfrm>
        </p:grpSpPr>
        <p:sp>
          <p:nvSpPr>
            <p:cNvPr id="72734" name="Line 20">
              <a:extLst>
                <a:ext uri="{FF2B5EF4-FFF2-40B4-BE49-F238E27FC236}">
                  <a16:creationId xmlns:a16="http://schemas.microsoft.com/office/drawing/2014/main" id="{9101237A-415A-474E-841D-DB4599183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28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2735" name="Line 21">
              <a:extLst>
                <a:ext uri="{FF2B5EF4-FFF2-40B4-BE49-F238E27FC236}">
                  <a16:creationId xmlns:a16="http://schemas.microsoft.com/office/drawing/2014/main" id="{766AEC45-00EF-483F-8A0F-696590F0A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2887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B48A80CE-4F0E-4738-8355-F8D30CDACE1F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3810000"/>
            <a:ext cx="381000" cy="1828800"/>
            <a:chOff x="3463" y="2496"/>
            <a:chExt cx="240" cy="1152"/>
          </a:xfrm>
        </p:grpSpPr>
        <p:sp>
          <p:nvSpPr>
            <p:cNvPr id="72729" name="Rectangle 23" descr="Wide upward diagonal">
              <a:extLst>
                <a:ext uri="{FF2B5EF4-FFF2-40B4-BE49-F238E27FC236}">
                  <a16:creationId xmlns:a16="http://schemas.microsoft.com/office/drawing/2014/main" id="{92B0418E-AD96-4D1E-9DC0-59A72FB1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0" name="Rectangle 24">
              <a:extLst>
                <a:ext uri="{FF2B5EF4-FFF2-40B4-BE49-F238E27FC236}">
                  <a16:creationId xmlns:a16="http://schemas.microsoft.com/office/drawing/2014/main" id="{91C004EA-FB2C-434D-A508-E20828EC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32"/>
              <a:ext cx="96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1" name="Rectangle 25" descr="Wide upward diagonal">
              <a:extLst>
                <a:ext uri="{FF2B5EF4-FFF2-40B4-BE49-F238E27FC236}">
                  <a16:creationId xmlns:a16="http://schemas.microsoft.com/office/drawing/2014/main" id="{473AB879-D121-4A97-8E4D-03A2512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496"/>
              <a:ext cx="96" cy="48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2" name="Rectangle 26">
              <a:extLst>
                <a:ext uri="{FF2B5EF4-FFF2-40B4-BE49-F238E27FC236}">
                  <a16:creationId xmlns:a16="http://schemas.microsoft.com/office/drawing/2014/main" id="{B5066183-0AC7-444F-8AAB-33BB9E4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76"/>
              <a:ext cx="9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3" name="Text Box 27">
              <a:extLst>
                <a:ext uri="{FF2B5EF4-FFF2-40B4-BE49-F238E27FC236}">
                  <a16:creationId xmlns:a16="http://schemas.microsoft.com/office/drawing/2014/main" id="{A3D7CBDA-1116-4799-B4E0-BBFDBC85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EAE08DA-2462-4D08-AD5E-BD3C0DB8DF2B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3810000"/>
            <a:ext cx="381000" cy="1828800"/>
            <a:chOff x="4087" y="2496"/>
            <a:chExt cx="240" cy="1152"/>
          </a:xfrm>
        </p:grpSpPr>
        <p:sp>
          <p:nvSpPr>
            <p:cNvPr id="72724" name="Rectangle 29" descr="Wide upward diagonal">
              <a:extLst>
                <a:ext uri="{FF2B5EF4-FFF2-40B4-BE49-F238E27FC236}">
                  <a16:creationId xmlns:a16="http://schemas.microsoft.com/office/drawing/2014/main" id="{FBA178BC-5552-4292-8C82-B3752BA1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5" name="Rectangle 30">
              <a:extLst>
                <a:ext uri="{FF2B5EF4-FFF2-40B4-BE49-F238E27FC236}">
                  <a16:creationId xmlns:a16="http://schemas.microsoft.com/office/drawing/2014/main" id="{E1C68BF0-515E-4B21-B245-DCCB9C9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6"/>
              <a:ext cx="96" cy="62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6" name="Rectangle 31" descr="Wide upward diagonal">
              <a:extLst>
                <a:ext uri="{FF2B5EF4-FFF2-40B4-BE49-F238E27FC236}">
                  <a16:creationId xmlns:a16="http://schemas.microsoft.com/office/drawing/2014/main" id="{51345A35-69BA-4730-8F4E-F7D88EEE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96"/>
              <a:ext cx="96" cy="52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7" name="Rectangle 32">
              <a:extLst>
                <a:ext uri="{FF2B5EF4-FFF2-40B4-BE49-F238E27FC236}">
                  <a16:creationId xmlns:a16="http://schemas.microsoft.com/office/drawing/2014/main" id="{1F41B3CD-562D-42CB-A074-7CDB24A4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3024"/>
              <a:ext cx="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8" name="Text Box 33">
              <a:extLst>
                <a:ext uri="{FF2B5EF4-FFF2-40B4-BE49-F238E27FC236}">
                  <a16:creationId xmlns:a16="http://schemas.microsoft.com/office/drawing/2014/main" id="{A3D2C4D9-42B8-4BA8-943F-799F37C4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8802" name="Line 34">
            <a:extLst>
              <a:ext uri="{FF2B5EF4-FFF2-40B4-BE49-F238E27FC236}">
                <a16:creationId xmlns:a16="http://schemas.microsoft.com/office/drawing/2014/main" id="{0B45D47C-CAF3-4FA6-AB86-1A33812CA8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3" name="Line 35">
            <a:extLst>
              <a:ext uri="{FF2B5EF4-FFF2-40B4-BE49-F238E27FC236}">
                <a16:creationId xmlns:a16="http://schemas.microsoft.com/office/drawing/2014/main" id="{AB8A86EE-45E7-46F5-B2AF-1BCAC49A6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4" name="Text Box 36">
            <a:extLst>
              <a:ext uri="{FF2B5EF4-FFF2-40B4-BE49-F238E27FC236}">
                <a16:creationId xmlns:a16="http://schemas.microsoft.com/office/drawing/2014/main" id="{69FA4EA3-804F-4AB9-A887-A7DBA36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37238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Tampoco queda claro qué mide si hay terceros...</a:t>
            </a:r>
          </a:p>
        </p:txBody>
      </p:sp>
      <p:sp>
        <p:nvSpPr>
          <p:cNvPr id="288806" name="Text Box 38">
            <a:extLst>
              <a:ext uri="{FF2B5EF4-FFF2-40B4-BE49-F238E27FC236}">
                <a16:creationId xmlns:a16="http://schemas.microsoft.com/office/drawing/2014/main" id="{9E7837D0-33CF-4AA9-BC7C-BE8A55EB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41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88807" name="AutoShape 3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FE0AB0-FD4B-45CF-BF1A-783E742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4008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808" name="Line 40">
            <a:hlinkClick r:id="rId2" action="ppaction://hlinksldjump"/>
            <a:extLst>
              <a:ext uri="{FF2B5EF4-FFF2-40B4-BE49-F238E27FC236}">
                <a16:creationId xmlns:a16="http://schemas.microsoft.com/office/drawing/2014/main" id="{2E6E3D6B-FE90-4810-901D-F8867C96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5913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nimBg="1"/>
      <p:bldP spid="288771" grpId="0" animBg="1"/>
      <p:bldP spid="288773" grpId="0" autoUpdateAnimBg="0"/>
      <p:bldP spid="288777" grpId="0" autoUpdateAnimBg="0"/>
      <p:bldP spid="288778" grpId="0" autoUpdateAnimBg="0"/>
      <p:bldP spid="288804" grpId="0" autoUpdateAnimBg="0"/>
      <p:bldP spid="288806" grpId="0" autoUpdateAnimBg="0"/>
      <p:bldP spid="28880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CA1A355-9C9B-475D-8A3A-22FE54112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veleidades del FPTP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DF8BECA5-D7A2-4BF3-81D1-E9E6E31CD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misma distribución del voto partidista puede dar lugar a resultados muy distintos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4F40C7D6-72DB-44CB-926A-4156AD4B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99013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Es posible que el partido mayoritario no gane la mayoría de escaños (si concentra sus votos en pocos distritos, o en distritos dominados por otro, o si hay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05C12C8A-5627-4946-B100-41CEFE39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Voto Tories:	1892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1910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1924	47%</a:t>
            </a:r>
          </a:p>
        </p:txBody>
      </p:sp>
      <p:sp>
        <p:nvSpPr>
          <p:cNvPr id="197639" name="Text Box 7">
            <a:extLst>
              <a:ext uri="{FF2B5EF4-FFF2-40B4-BE49-F238E27FC236}">
                <a16:creationId xmlns:a16="http://schemas.microsoft.com/office/drawing/2014/main" id="{0F4D0D62-740A-49AA-932D-3768D1E0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Escaños:	47% (gob.)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41% (opos.)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67% (gob.)</a:t>
            </a:r>
          </a:p>
        </p:txBody>
      </p:sp>
      <p:sp>
        <p:nvSpPr>
          <p:cNvPr id="19764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08CC34-1F9D-4D9A-B682-36C4828D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autoUpdateAnimBg="0"/>
      <p:bldP spid="197636" grpId="0" autoUpdateAnimBg="0"/>
      <p:bldP spid="197638" grpId="0" animBg="1" autoUpdateAnimBg="0"/>
      <p:bldP spid="197639" grpId="0" animBg="1" autoUpdateAnimBg="0"/>
      <p:bldP spid="19764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ata\tmp1.png">
            <a:extLst>
              <a:ext uri="{FF2B5EF4-FFF2-40B4-BE49-F238E27FC236}">
                <a16:creationId xmlns:a16="http://schemas.microsoft.com/office/drawing/2014/main" id="{008C8357-AF15-437F-8BDF-5E1FB087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1" name="Picture 3" descr="C:\data\tmp2.png">
            <a:extLst>
              <a:ext uri="{FF2B5EF4-FFF2-40B4-BE49-F238E27FC236}">
                <a16:creationId xmlns:a16="http://schemas.microsoft.com/office/drawing/2014/main" id="{F574DC7C-3717-48A6-BA15-DB2D6AF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C:\data\tmp3.png">
            <a:extLst>
              <a:ext uri="{FF2B5EF4-FFF2-40B4-BE49-F238E27FC236}">
                <a16:creationId xmlns:a16="http://schemas.microsoft.com/office/drawing/2014/main" id="{B1A104B3-36B3-445C-A048-5707B60B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7402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>
            <a:extLst>
              <a:ext uri="{FF2B5EF4-FFF2-40B4-BE49-F238E27FC236}">
                <a16:creationId xmlns:a16="http://schemas.microsoft.com/office/drawing/2014/main" id="{CCF83723-C6B6-42AE-8709-8C7809F0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exclusión en México (CDip)</a:t>
            </a:r>
          </a:p>
        </p:txBody>
      </p:sp>
      <p:sp>
        <p:nvSpPr>
          <p:cNvPr id="201734" name="Text Box 6">
            <a:extLst>
              <a:ext uri="{FF2B5EF4-FFF2-40B4-BE49-F238E27FC236}">
                <a16:creationId xmlns:a16="http://schemas.microsoft.com/office/drawing/2014/main" id="{FE53C26C-26E6-4DD2-A3B6-44D9B192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0386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guerrilla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5" name="Text Box 7">
            <a:extLst>
              <a:ext uri="{FF2B5EF4-FFF2-40B4-BE49-F238E27FC236}">
                <a16:creationId xmlns:a16="http://schemas.microsoft.com/office/drawing/2014/main" id="{C31489FB-FDD3-41E1-9D73-83C6D220B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36220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PAN no contiende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297D73-1E08-4E7D-BBC7-48A06FE9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 animBg="1" autoUpdateAnimBg="0"/>
      <p:bldP spid="201735" grpId="0" animBg="1" autoUpdateAnimBg="0"/>
      <p:bldP spid="20173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AFC0A73-056C-4FB7-A206-4F7FF70F8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1DEA2A94-8658-4139-8A13-712D9CC3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764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Democratas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AD10950A-55BF-473C-B756-8D77E857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958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Autoritarios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FD6895DA-A483-45FD-B05B-3E59967E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8524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Mercado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4EFAD15E-1894-4EB0-B755-C9EDD99F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8524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Socialismo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C2BA321E-01B1-4C09-9287-A521A79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Demokratische Partei – DDP 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5%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1FAA7769-E06A-4386-A0BF-916A47D7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Zentrum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y BVP 16%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0B044558-54AB-4253-84A5-222976BBE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Deutsche Volkspartei – DVP 11%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C8642DE-3BA4-4464-B711-FF524E43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Deutschnationale Volkspartei – DNVP 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0C3F9151-954F-407F-B175-EF36317D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Sozialdemokratische Partei – SPD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29%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2" name="Oval 12">
            <a:extLst>
              <a:ext uri="{FF2B5EF4-FFF2-40B4-BE49-F238E27FC236}">
                <a16:creationId xmlns:a16="http://schemas.microsoft.com/office/drawing/2014/main" id="{9EBB6903-BB2C-40C1-A1EB-AD26D80A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13" name="Text Box 13">
            <a:extLst>
              <a:ext uri="{FF2B5EF4-FFF2-40B4-BE49-F238E27FC236}">
                <a16:creationId xmlns:a16="http://schemas.microsoft.com/office/drawing/2014/main" id="{31709025-8213-4115-B921-7AB03F8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Partidos particularistas</a:t>
            </a:r>
            <a:b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id="{BD27FA0A-C19D-48C1-8429-978CF19E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15" name="Text Box 15">
            <a:extLst>
              <a:ext uri="{FF2B5EF4-FFF2-40B4-BE49-F238E27FC236}">
                <a16:creationId xmlns:a16="http://schemas.microsoft.com/office/drawing/2014/main" id="{166BA47D-F585-4E41-B956-93DC9FC4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Kommunistische Partei – KPD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11%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89E51515-2C2D-4747-973D-E966EF6E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Fuente: Lepsius 1978.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073AC039-42F0-43D2-8C91-EE7DCD4D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400"/>
            <a:ext cx="4876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en Weimar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75AAEBFF-2EE1-47EB-9C26-5D60746C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4718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La proporcionalidad pura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5253B69E-FA43-48DE-801B-A462F37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6025"/>
            <a:ext cx="8610600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Representación proporcional automática: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Ideal de quienes abogaban por la RP en S. XIX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de asamblea variable: a cada partido le tocaba un escaño por cada 60,000 votos </a:t>
            </a:r>
          </a:p>
          <a:p>
            <a:pPr lvl="1" algn="l" eaLnBrk="1" hangingPunct="1">
              <a:spcBef>
                <a:spcPct val="50000"/>
              </a:spcBef>
              <a:buFontTx/>
              <a:buChar char="-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Reichstag 1920: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459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-                               1930: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647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C6764E3-A6B5-4C49-A3F7-BF658AB977E8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4648200"/>
            <a:ext cx="7715250" cy="2008188"/>
            <a:chOff x="192" y="2880"/>
            <a:chExt cx="4860" cy="1265"/>
          </a:xfrm>
        </p:grpSpPr>
        <p:sp>
          <p:nvSpPr>
            <p:cNvPr id="77830" name="Text Box 5">
              <a:extLst>
                <a:ext uri="{FF2B5EF4-FFF2-40B4-BE49-F238E27FC236}">
                  <a16:creationId xmlns:a16="http://schemas.microsoft.com/office/drawing/2014/main" id="{28888F20-E795-49FA-B9A4-D949120A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11"/>
              <a:ext cx="1440" cy="1134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Incentivo para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formar nuevos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partidos:</a:t>
              </a:r>
            </a:p>
          </p:txBody>
        </p:sp>
        <p:graphicFrame>
          <p:nvGraphicFramePr>
            <p:cNvPr id="77831" name="Object 6">
              <a:extLst>
                <a:ext uri="{FF2B5EF4-FFF2-40B4-BE49-F238E27FC236}">
                  <a16:creationId xmlns:a16="http://schemas.microsoft.com/office/drawing/2014/main" id="{FE66349C-09A6-4A31-8468-79B376319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880"/>
            <a:ext cx="3228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2476738" imgH="981313" progId="Excel.Sheet.8">
                    <p:embed/>
                  </p:oleObj>
                </mc:Choice>
                <mc:Fallback>
                  <p:oleObj name="Hoja de cálculo" r:id="rId2" imgW="2476738" imgH="981313" progId="Excel.Sheet.8">
                    <p:embed/>
                    <p:pic>
                      <p:nvPicPr>
                        <p:cNvPr id="77831" name="Object 6">
                          <a:extLst>
                            <a:ext uri="{FF2B5EF4-FFF2-40B4-BE49-F238E27FC236}">
                              <a16:creationId xmlns:a16="http://schemas.microsoft.com/office/drawing/2014/main" id="{FE66349C-09A6-4A31-8468-79B376319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80"/>
                          <a:ext cx="3228" cy="11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1" name="Text Box 7">
            <a:extLst>
              <a:ext uri="{FF2B5EF4-FFF2-40B4-BE49-F238E27FC236}">
                <a16:creationId xmlns:a16="http://schemas.microsoft.com/office/drawing/2014/main" id="{4F196F6A-3D56-4C5C-BF83-68FEFB96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43225"/>
            <a:ext cx="2971800" cy="1552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CC0000"/>
                </a:solidFill>
                <a:latin typeface="Calibri" panose="020F0502020204030204" pitchFamily="34" charset="0"/>
              </a:rPr>
              <a:t>¿Qué clase de partido tiene ventaja? Movilizar y desmovilizar</a:t>
            </a:r>
            <a:endParaRPr lang="es-ES" altLang="es-MX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1" grpId="0" animBg="1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>
            <a:extLst>
              <a:ext uri="{FF2B5EF4-FFF2-40B4-BE49-F238E27FC236}">
                <a16:creationId xmlns:a16="http://schemas.microsoft.com/office/drawing/2014/main" id="{961B4962-AFFB-466E-AFBC-B08EB936F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5400"/>
          <a:ext cx="668496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762863" imgH="1629013" progId="Excel.Sheet.8">
                  <p:embed/>
                </p:oleObj>
              </mc:Choice>
              <mc:Fallback>
                <p:oleObj name="Hoja de cálculo" r:id="rId2" imgW="5762863" imgH="1629013" progId="Excel.Sheet.8">
                  <p:embed/>
                  <p:pic>
                    <p:nvPicPr>
                      <p:cNvPr id="78850" name="Object 2">
                        <a:extLst>
                          <a:ext uri="{FF2B5EF4-FFF2-40B4-BE49-F238E27FC236}">
                            <a16:creationId xmlns:a16="http://schemas.microsoft.com/office/drawing/2014/main" id="{961B4962-AFFB-466E-AFBC-B08EB936F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6684963" cy="426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>
            <a:extLst>
              <a:ext uri="{FF2B5EF4-FFF2-40B4-BE49-F238E27FC236}">
                <a16:creationId xmlns:a16="http://schemas.microsoft.com/office/drawing/2014/main" id="{425FF6F5-1B5A-4F4F-9667-C00D21BAD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5700" y="1295400"/>
          <a:ext cx="11049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952738" imgH="1629013" progId="Excel.Sheet.8">
                  <p:embed/>
                </p:oleObj>
              </mc:Choice>
              <mc:Fallback>
                <p:oleObj name="Hoja de cálculo" r:id="rId4" imgW="952738" imgH="1629013" progId="Excel.Sheet.8">
                  <p:embed/>
                  <p:pic>
                    <p:nvPicPr>
                      <p:cNvPr id="211971" name="Object 3">
                        <a:extLst>
                          <a:ext uri="{FF2B5EF4-FFF2-40B4-BE49-F238E27FC236}">
                            <a16:creationId xmlns:a16="http://schemas.microsoft.com/office/drawing/2014/main" id="{425FF6F5-1B5A-4F4F-9667-C00D21BAD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1295400"/>
                        <a:ext cx="1104900" cy="42672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Text Box 4">
            <a:extLst>
              <a:ext uri="{FF2B5EF4-FFF2-40B4-BE49-F238E27FC236}">
                <a16:creationId xmlns:a16="http://schemas.microsoft.com/office/drawing/2014/main" id="{FDB27C49-03B7-480F-A146-8B75F539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04800"/>
            <a:ext cx="7473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Elecciones Reichstag, 1919-1933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6C059AD7-C71B-47CF-A7CA-979CF32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8674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Fuente: Nohlen 1994, p. 197.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17CB0429-7765-418C-B1F1-CB4F2A3E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0"/>
            <a:ext cx="1787525" cy="533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CF3F431-5EF5-4A6F-A0FE-DAA7C9114A8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0"/>
            <a:ext cx="4800600" cy="1524000"/>
            <a:chOff x="1056" y="2640"/>
            <a:chExt cx="3024" cy="960"/>
          </a:xfrm>
        </p:grpSpPr>
        <p:sp>
          <p:nvSpPr>
            <p:cNvPr id="78859" name="Rectangle 8">
              <a:extLst>
                <a:ext uri="{FF2B5EF4-FFF2-40B4-BE49-F238E27FC236}">
                  <a16:creationId xmlns:a16="http://schemas.microsoft.com/office/drawing/2014/main" id="{4B05678D-2E5C-473D-B715-1DCDA82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8860" name="Rectangle 9">
              <a:extLst>
                <a:ext uri="{FF2B5EF4-FFF2-40B4-BE49-F238E27FC236}">
                  <a16:creationId xmlns:a16="http://schemas.microsoft.com/office/drawing/2014/main" id="{E81C3395-9123-4ADC-9773-E5D9E12D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211979" name="Text Box 11">
            <a:extLst>
              <a:ext uri="{FF2B5EF4-FFF2-40B4-BE49-F238E27FC236}">
                <a16:creationId xmlns:a16="http://schemas.microsoft.com/office/drawing/2014/main" id="{63BE584E-ADBB-4496-9D2B-CBDFD95E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5805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11980" name="AutoShape 1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581A725-F323-4D30-A041-DD105988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11981" name="Line 13">
            <a:extLst>
              <a:ext uri="{FF2B5EF4-FFF2-40B4-BE49-F238E27FC236}">
                <a16:creationId xmlns:a16="http://schemas.microsoft.com/office/drawing/2014/main" id="{5C68733A-1561-400C-82A7-2ADC6B94EC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animBg="1"/>
      <p:bldP spid="211979" grpId="0" autoUpdateAnimBg="0"/>
      <p:bldP spid="21198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78CC6E90-1513-45DA-8DF1-DF11F61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pesar de que las reglas son instituidas por hombres, no resulta fácil cambiarlas: los ganadores se empecinan en protegerlas (North)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46801F99-0977-4865-842C-549A8402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40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lado pegajoso de las instituciones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387DF0-A16D-4A22-98CA-776FDEB6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5638"/>
            <a:ext cx="84582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endogeneidad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sistema electoral – es difícil argumentar conclusivamente sobre el efecto del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sistema electoral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sobre el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 de partidos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02995792-09D2-49BE-9B30-4C7B4ED80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Lakeman escribió hace 50 años, Mill hace casi 150, y sin embargo FPTP sigue en pie en UK...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0" grpId="0" animBg="1" autoUpdateAnimBg="0"/>
      <p:bldP spid="80901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>
            <a:extLst>
              <a:ext uri="{FF2B5EF4-FFF2-40B4-BE49-F238E27FC236}">
                <a16:creationId xmlns:a16="http://schemas.microsoft.com/office/drawing/2014/main" id="{E8F85DAA-D759-4DA8-B301-BB1CE21E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51816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85300455-B4D6-4356-9192-A2D62511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"/>
            <a:ext cx="6705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Datos elección general UK, 2001 (2)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709532C-9742-4A00-9189-9C5B0C8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10 partidos obtuvieron escaños: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412	(63%)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Conservadores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166	(25%)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LibDems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  52	  (8%)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Otros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		  28	  (4%)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5D9CC92-20DD-4D7B-97CD-25CE794F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84582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66 más presentaron candidatos sin ganar escaños. Incluían: anti-corrupción (456 votos de 26M); “Legalize cannabis” (8,677); “Raving Loonies” (7,335); Mujeres de Irlanda del Norte (2,968)...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87" grpId="0" autoUpdateAnimBg="0"/>
      <p:bldP spid="16388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D994FED-8617-442F-92D9-80814055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0C1F61A-7271-43EF-A4F9-C82366DB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agregado fuera interesante sería fácil medir la desproporcionalidad: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7294F26-2316-4561-9F40-B81A0D414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70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Problema: suma cero -- lo que gana uno lo pierde(n) necesariamente otro(s)… agregado  queda en cero porque los + compensan a los -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288200F1-916A-418F-91FC-AEE790C8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votos		esc.	     (esc. - votos)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1		 45%		55%		(+10)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2		 40%		38%		   (-2)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3		 15%		  7%		   (-8)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2FF9E17-409F-4839-B283-22D985C1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92363"/>
            <a:ext cx="8305800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= porcentaje de escaños - porcentaje de votos.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BAA382-8856-1381-F155-97EA0C6D1C49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Parsimonia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utoUpdateAnimBg="0"/>
      <p:bldP spid="19461" grpId="0" animBg="1" autoUpdateAnimBg="0"/>
      <p:bldP spid="19462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31051E87-9F7F-4D66-8D8B-D5AC8FEF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04800"/>
            <a:ext cx="1371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F6CDCA57-C224-4C8B-8D12-6F6A8FF8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el más sencillo de los SEs 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BBEBA84-DEF0-4893-B0F1-669DA49A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7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por un candidato;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gana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el candidato con más votos  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49E187BC-E051-44AC-989E-A41E7E54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encuentra en Reino Unido y sus ex-colonias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(EUA, Canadá, India… excepción: Australia) 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065CC802-9E1C-4D3A-81D9-38FD3AAD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47 países (22%) lo usan, 2mil millones de ciudadanos eligen a sus gobernantes así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4" grpId="0" autoUpdateAnimBg="0"/>
      <p:bldP spid="73735" grpId="0" autoUpdateAnimBg="0"/>
      <p:bldP spid="73736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5">
            <a:extLst>
              <a:ext uri="{FF2B5EF4-FFF2-40B4-BE49-F238E27FC236}">
                <a16:creationId xmlns:a16="http://schemas.microsoft.com/office/drawing/2014/main" id="{2607BFBD-C3A6-483F-A692-BB23A25E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62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Análisis de los resultados por distrito, UK’01</a:t>
            </a:r>
          </a:p>
        </p:txBody>
      </p:sp>
      <p:graphicFrame>
        <p:nvGraphicFramePr>
          <p:cNvPr id="86019" name="Object 6">
            <a:extLst>
              <a:ext uri="{FF2B5EF4-FFF2-40B4-BE49-F238E27FC236}">
                <a16:creationId xmlns:a16="http://schemas.microsoft.com/office/drawing/2014/main" id="{68C35ABD-0656-4463-8521-A96B7711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336675"/>
          <a:ext cx="64039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286527" imgH="3086438" progId="Excel.Sheet.8">
                  <p:embed/>
                </p:oleObj>
              </mc:Choice>
              <mc:Fallback>
                <p:oleObj name="Worksheet" r:id="rId2" imgW="4286527" imgH="3086438" progId="Excel.Sheet.8">
                  <p:embed/>
                  <p:pic>
                    <p:nvPicPr>
                      <p:cNvPr id="86019" name="Object 6">
                        <a:extLst>
                          <a:ext uri="{FF2B5EF4-FFF2-40B4-BE49-F238E27FC236}">
                            <a16:creationId xmlns:a16="http://schemas.microsoft.com/office/drawing/2014/main" id="{68C35ABD-0656-4463-8521-A96B77119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336675"/>
                        <a:ext cx="64039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>
            <a:extLst>
              <a:ext uri="{FF2B5EF4-FFF2-40B4-BE49-F238E27FC236}">
                <a16:creationId xmlns:a16="http://schemas.microsoft.com/office/drawing/2014/main" id="{2AECAFFE-46AC-4540-A0A5-810354BBA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87042" name="Object 2">
                        <a:extLst>
                          <a:ext uri="{FF2B5EF4-FFF2-40B4-BE49-F238E27FC236}">
                            <a16:creationId xmlns:a16="http://schemas.microsoft.com/office/drawing/2014/main" id="{2AECAFFE-46AC-4540-A0A5-810354BB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Text Box 3">
            <a:extLst>
              <a:ext uri="{FF2B5EF4-FFF2-40B4-BE49-F238E27FC236}">
                <a16:creationId xmlns:a16="http://schemas.microsoft.com/office/drawing/2014/main" id="{9D091BAA-8DE6-4548-8D23-7655C087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4800"/>
            <a:ext cx="4419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20 primeros lugares</a:t>
            </a:r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EBD264CF-6F47-4E00-800E-EA50DB0E8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788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EBD264CF-6F47-4E00-800E-EA50DB0E8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E04ECF26-E331-4E6F-9D05-D302A908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05150"/>
          <a:ext cx="2657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E04ECF26-E331-4E6F-9D05-D302A90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05150"/>
                        <a:ext cx="26574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Text Box 6">
            <a:extLst>
              <a:ext uri="{FF2B5EF4-FFF2-40B4-BE49-F238E27FC236}">
                <a16:creationId xmlns:a16="http://schemas.microsoft.com/office/drawing/2014/main" id="{5F98BFE0-92D0-45DB-A89E-3DE5CF8E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  <a:latin typeface="Calibri" panose="020F0502020204030204" pitchFamily="34" charset="0"/>
              </a:rPr>
              <a:t>Sobre 20 primeros: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F43E30-DFDD-9621-872C-3D5B5B2692F5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Parsimonia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2686</Words>
  <Application>Microsoft Office PowerPoint</Application>
  <PresentationFormat>Presentación en pantalla (4:3)</PresentationFormat>
  <Paragraphs>407</Paragraphs>
  <Slides>91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91</vt:i4>
      </vt:variant>
    </vt:vector>
  </HeadingPairs>
  <TitlesOfParts>
    <vt:vector size="9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1003</cp:revision>
  <dcterms:created xsi:type="dcterms:W3CDTF">2002-09-12T12:46:06Z</dcterms:created>
  <dcterms:modified xsi:type="dcterms:W3CDTF">2024-11-11T17:54:35Z</dcterms:modified>
</cp:coreProperties>
</file>